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20" r:id="rId1"/>
  </p:sldMasterIdLst>
  <p:notesMasterIdLst>
    <p:notesMasterId r:id="rId17"/>
  </p:notesMasterIdLst>
  <p:sldIdLst>
    <p:sldId id="262" r:id="rId2"/>
    <p:sldId id="290" r:id="rId3"/>
    <p:sldId id="289" r:id="rId4"/>
    <p:sldId id="273" r:id="rId5"/>
    <p:sldId id="271" r:id="rId6"/>
    <p:sldId id="295" r:id="rId7"/>
    <p:sldId id="296" r:id="rId8"/>
    <p:sldId id="297" r:id="rId9"/>
    <p:sldId id="298" r:id="rId10"/>
    <p:sldId id="299" r:id="rId11"/>
    <p:sldId id="294" r:id="rId12"/>
    <p:sldId id="293" r:id="rId13"/>
    <p:sldId id="291" r:id="rId14"/>
    <p:sldId id="292" r:id="rId15"/>
    <p:sldId id="276" r:id="rId16"/>
  </p:sldIdLst>
  <p:sldSz cx="9906000" cy="6858000" type="A4"/>
  <p:notesSz cx="6797675" cy="9926638"/>
  <p:embeddedFontLst>
    <p:embeddedFont>
      <p:font typeface="Artifakt Element Black" panose="020B0A03050000020004" pitchFamily="34" charset="0"/>
      <p:bold r:id="rId18"/>
      <p:boldItalic r:id="rId19"/>
    </p:embeddedFont>
    <p:embeddedFont>
      <p:font typeface="HY궁서B" panose="02030600000101010101" pitchFamily="18" charset="-127"/>
      <p:regular r:id="rId20"/>
    </p:embeddedFont>
    <p:embeddedFont>
      <p:font typeface="HY목각파임B" panose="02030600000101010101" pitchFamily="18" charset="-127"/>
      <p:regular r:id="rId21"/>
    </p:embeddedFont>
    <p:embeddedFont>
      <p:font typeface="Verdana" panose="020B0604030504040204" pitchFamily="34" charset="0"/>
      <p:regular r:id="rId22"/>
      <p:bold r:id="rId23"/>
      <p:italic r:id="rId24"/>
      <p:boldItalic r:id="rId25"/>
    </p:embeddedFont>
    <p:embeddedFont>
      <p:font typeface="맑은 고딕" panose="020B0503020000020004" pitchFamily="50" charset="-127"/>
      <p:regular r:id="rId26"/>
      <p:bold r:id="rId27"/>
    </p:embeddedFont>
  </p:embeddedFontLst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itchFamily="50" charset="-127"/>
        <a:ea typeface="맑은 고딕" pitchFamily="50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itchFamily="50" charset="-127"/>
        <a:ea typeface="맑은 고딕" pitchFamily="50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itchFamily="50" charset="-127"/>
        <a:ea typeface="맑은 고딕" pitchFamily="50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itchFamily="50" charset="-127"/>
        <a:ea typeface="맑은 고딕" pitchFamily="50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itchFamily="50" charset="-127"/>
        <a:ea typeface="맑은 고딕" pitchFamily="50" charset="-127"/>
        <a:cs typeface="+mn-cs"/>
      </a:defRPr>
    </a:lvl5pPr>
    <a:lvl6pPr marL="2286000" algn="l" defTabSz="914400" rtl="0" eaLnBrk="1" latinLnBrk="1" hangingPunct="1">
      <a:defRPr kern="1200">
        <a:solidFill>
          <a:schemeClr val="tx1"/>
        </a:solidFill>
        <a:latin typeface="맑은 고딕" pitchFamily="50" charset="-127"/>
        <a:ea typeface="맑은 고딕" pitchFamily="50" charset="-127"/>
        <a:cs typeface="+mn-cs"/>
      </a:defRPr>
    </a:lvl6pPr>
    <a:lvl7pPr marL="2743200" algn="l" defTabSz="914400" rtl="0" eaLnBrk="1" latinLnBrk="1" hangingPunct="1">
      <a:defRPr kern="1200">
        <a:solidFill>
          <a:schemeClr val="tx1"/>
        </a:solidFill>
        <a:latin typeface="맑은 고딕" pitchFamily="50" charset="-127"/>
        <a:ea typeface="맑은 고딕" pitchFamily="50" charset="-127"/>
        <a:cs typeface="+mn-cs"/>
      </a:defRPr>
    </a:lvl7pPr>
    <a:lvl8pPr marL="3200400" algn="l" defTabSz="914400" rtl="0" eaLnBrk="1" latinLnBrk="1" hangingPunct="1">
      <a:defRPr kern="1200">
        <a:solidFill>
          <a:schemeClr val="tx1"/>
        </a:solidFill>
        <a:latin typeface="맑은 고딕" pitchFamily="50" charset="-127"/>
        <a:ea typeface="맑은 고딕" pitchFamily="50" charset="-127"/>
        <a:cs typeface="+mn-cs"/>
      </a:defRPr>
    </a:lvl8pPr>
    <a:lvl9pPr marL="3657600" algn="l" defTabSz="914400" rtl="0" eaLnBrk="1" latinLnBrk="1" hangingPunct="1">
      <a:defRPr kern="1200">
        <a:solidFill>
          <a:schemeClr val="tx1"/>
        </a:solidFill>
        <a:latin typeface="맑은 고딕" pitchFamily="50" charset="-127"/>
        <a:ea typeface="맑은 고딕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9E9"/>
    <a:srgbClr val="266195"/>
    <a:srgbClr val="BC8373"/>
    <a:srgbClr val="98AD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4303AD-1B4E-4B80-85F2-79A26A957A22}" v="467" dt="2021-03-27T06:03:36.5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EBBBCC-DAD2-459C-BE2E-F6DE35CF9A28}" styleName="어두운 스타일 2 - 강조 3/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623" autoAdjust="0"/>
    <p:restoredTop sz="94660"/>
  </p:normalViewPr>
  <p:slideViewPr>
    <p:cSldViewPr snapToGrid="0">
      <p:cViewPr varScale="1">
        <p:scale>
          <a:sx n="93" d="100"/>
          <a:sy n="93" d="100"/>
        </p:scale>
        <p:origin x="648" y="9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406" cy="497333"/>
          </a:xfrm>
          <a:prstGeom prst="rect">
            <a:avLst/>
          </a:prstGeom>
        </p:spPr>
        <p:txBody>
          <a:bodyPr vert="horz" lIns="88194" tIns="44097" rIns="88194" bIns="44097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750" y="1"/>
            <a:ext cx="2945405" cy="497333"/>
          </a:xfrm>
          <a:prstGeom prst="rect">
            <a:avLst/>
          </a:prstGeom>
        </p:spPr>
        <p:txBody>
          <a:bodyPr vert="horz" lIns="88194" tIns="44097" rIns="88194" bIns="44097" rtlCol="0"/>
          <a:lstStyle>
            <a:lvl1pPr algn="r">
              <a:defRPr sz="1200"/>
            </a:lvl1pPr>
          </a:lstStyle>
          <a:p>
            <a:fld id="{CC193217-8779-415D-8F4D-3686F97C4B8C}" type="datetimeFigureOut">
              <a:rPr lang="ko-KR" altLang="en-US" smtClean="0"/>
              <a:t>2026-04-21(Tue)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1425"/>
            <a:ext cx="4837113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194" tIns="44097" rIns="88194" bIns="44097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527" y="4777782"/>
            <a:ext cx="5438140" cy="3907834"/>
          </a:xfrm>
          <a:prstGeom prst="rect">
            <a:avLst/>
          </a:prstGeom>
        </p:spPr>
        <p:txBody>
          <a:bodyPr vert="horz" lIns="88194" tIns="44097" rIns="88194" bIns="44097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429305"/>
            <a:ext cx="2945406" cy="497333"/>
          </a:xfrm>
          <a:prstGeom prst="rect">
            <a:avLst/>
          </a:prstGeom>
        </p:spPr>
        <p:txBody>
          <a:bodyPr vert="horz" lIns="88194" tIns="44097" rIns="88194" bIns="44097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750" y="9429305"/>
            <a:ext cx="2945405" cy="497333"/>
          </a:xfrm>
          <a:prstGeom prst="rect">
            <a:avLst/>
          </a:prstGeom>
        </p:spPr>
        <p:txBody>
          <a:bodyPr vert="horz" lIns="88194" tIns="44097" rIns="88194" bIns="44097" rtlCol="0" anchor="b"/>
          <a:lstStyle>
            <a:lvl1pPr algn="r">
              <a:defRPr sz="1200"/>
            </a:lvl1pPr>
          </a:lstStyle>
          <a:p>
            <a:fld id="{CFA30C94-BE3A-486C-88FE-8D5BD027192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5009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53"/>
            <a:ext cx="84201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714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85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572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001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9716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E611D8-FA9E-4FAA-9972-B03507EDB726}" type="datetimeFigureOut">
              <a:rPr lang="ko-KR" altLang="en-US" smtClean="0"/>
              <a:pPr>
                <a:defRPr/>
              </a:pPr>
              <a:t>2026-04-21(Tue)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A47BC-8E89-4604-B09B-9D7919BFE7A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0A1356-8604-4462-A70D-56287B338790}" type="datetimeFigureOut">
              <a:rPr lang="ko-KR" altLang="en-US" smtClean="0"/>
              <a:pPr>
                <a:defRPr/>
              </a:pPr>
              <a:t>2026-04-21(Tue)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511C1-CBE4-4516-BA83-B15BDE4D5D0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9575800" y="274666"/>
            <a:ext cx="29718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60400" y="274666"/>
            <a:ext cx="87503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C3F66F-65CF-4E7F-8E23-2706A03D23B7}" type="datetimeFigureOut">
              <a:rPr lang="ko-KR" altLang="en-US" smtClean="0"/>
              <a:pPr>
                <a:defRPr/>
              </a:pPr>
              <a:t>2026-04-21(Tue)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B3A4-43CB-4FDD-8B7F-D298AE64181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E0ADB39-EB5B-4509-BDC8-D16251956F15}" type="datetimeFigureOut">
              <a:rPr lang="ko-KR" altLang="en-US" smtClean="0"/>
              <a:pPr>
                <a:defRPr/>
              </a:pPr>
              <a:t>2026-04-21(Tue)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A6B94-246B-41A6-9B50-5CA25B10C82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28"/>
            <a:ext cx="8420100" cy="1362075"/>
          </a:xfrm>
        </p:spPr>
        <p:txBody>
          <a:bodyPr anchor="t"/>
          <a:lstStyle>
            <a:lvl1pPr algn="l">
              <a:defRPr sz="3251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1624">
                <a:solidFill>
                  <a:schemeClr val="tx1">
                    <a:tint val="75000"/>
                  </a:schemeClr>
                </a:solidFill>
              </a:defRPr>
            </a:lvl1pPr>
            <a:lvl2pPr marL="371455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2pPr>
            <a:lvl3pPr marL="74290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114363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4pPr>
            <a:lvl5pPr marL="1485819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5pPr>
            <a:lvl6pPr marL="1857273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6pPr>
            <a:lvl7pPr marL="2228727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7pPr>
            <a:lvl8pPr marL="2600181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8pPr>
            <a:lvl9pPr marL="2971633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93510EA-F70C-4CAC-955A-00D249DFAEF3}" type="datetimeFigureOut">
              <a:rPr lang="ko-KR" altLang="en-US" smtClean="0"/>
              <a:pPr>
                <a:defRPr/>
              </a:pPr>
              <a:t>2026-04-21(Tue)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88173-CE71-4371-99E1-5BC27A014A8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60400" y="1600206"/>
            <a:ext cx="5861050" cy="4525963"/>
          </a:xfrm>
        </p:spPr>
        <p:txBody>
          <a:bodyPr/>
          <a:lstStyle>
            <a:lvl1pPr>
              <a:defRPr sz="2275"/>
            </a:lvl1pPr>
            <a:lvl2pPr>
              <a:defRPr sz="1951"/>
            </a:lvl2pPr>
            <a:lvl3pPr>
              <a:defRPr sz="1624"/>
            </a:lvl3pPr>
            <a:lvl4pPr>
              <a:defRPr sz="1463"/>
            </a:lvl4pPr>
            <a:lvl5pPr>
              <a:defRPr sz="1463"/>
            </a:lvl5pPr>
            <a:lvl6pPr>
              <a:defRPr sz="1463"/>
            </a:lvl6pPr>
            <a:lvl7pPr>
              <a:defRPr sz="1463"/>
            </a:lvl7pPr>
            <a:lvl8pPr>
              <a:defRPr sz="1463"/>
            </a:lvl8pPr>
            <a:lvl9pPr>
              <a:defRPr sz="1463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686550" y="1600206"/>
            <a:ext cx="5861050" cy="4525963"/>
          </a:xfrm>
        </p:spPr>
        <p:txBody>
          <a:bodyPr/>
          <a:lstStyle>
            <a:lvl1pPr>
              <a:defRPr sz="2275"/>
            </a:lvl1pPr>
            <a:lvl2pPr>
              <a:defRPr sz="1951"/>
            </a:lvl2pPr>
            <a:lvl3pPr>
              <a:defRPr sz="1624"/>
            </a:lvl3pPr>
            <a:lvl4pPr>
              <a:defRPr sz="1463"/>
            </a:lvl4pPr>
            <a:lvl5pPr>
              <a:defRPr sz="1463"/>
            </a:lvl5pPr>
            <a:lvl6pPr>
              <a:defRPr sz="1463"/>
            </a:lvl6pPr>
            <a:lvl7pPr>
              <a:defRPr sz="1463"/>
            </a:lvl7pPr>
            <a:lvl8pPr>
              <a:defRPr sz="1463"/>
            </a:lvl8pPr>
            <a:lvl9pPr>
              <a:defRPr sz="1463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CE4F9F5-64DD-4A86-A41E-4D4A98BA33F5}" type="datetimeFigureOut">
              <a:rPr lang="ko-KR" altLang="en-US" smtClean="0"/>
              <a:pPr>
                <a:defRPr/>
              </a:pPr>
              <a:t>2026-04-21(Tue)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50388-B08E-4ECE-9960-560C97E133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1951" b="1"/>
            </a:lvl1pPr>
            <a:lvl2pPr marL="371455" indent="0">
              <a:buNone/>
              <a:defRPr sz="1624" b="1"/>
            </a:lvl2pPr>
            <a:lvl3pPr marL="742909" indent="0">
              <a:buNone/>
              <a:defRPr sz="1463" b="1"/>
            </a:lvl3pPr>
            <a:lvl4pPr marL="1114363" indent="0">
              <a:buNone/>
              <a:defRPr sz="1300" b="1"/>
            </a:lvl4pPr>
            <a:lvl5pPr marL="1485819" indent="0">
              <a:buNone/>
              <a:defRPr sz="1300" b="1"/>
            </a:lvl5pPr>
            <a:lvl6pPr marL="1857273" indent="0">
              <a:buNone/>
              <a:defRPr sz="1300" b="1"/>
            </a:lvl6pPr>
            <a:lvl7pPr marL="2228727" indent="0">
              <a:buNone/>
              <a:defRPr sz="1300" b="1"/>
            </a:lvl7pPr>
            <a:lvl8pPr marL="2600181" indent="0">
              <a:buNone/>
              <a:defRPr sz="1300" b="1"/>
            </a:lvl8pPr>
            <a:lvl9pPr marL="2971633" indent="0">
              <a:buNone/>
              <a:defRPr sz="13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1951"/>
            </a:lvl1pPr>
            <a:lvl2pPr>
              <a:defRPr sz="1624"/>
            </a:lvl2pPr>
            <a:lvl3pPr>
              <a:defRPr sz="1463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9" y="1535113"/>
            <a:ext cx="4378591" cy="639762"/>
          </a:xfrm>
        </p:spPr>
        <p:txBody>
          <a:bodyPr anchor="b"/>
          <a:lstStyle>
            <a:lvl1pPr marL="0" indent="0">
              <a:buNone/>
              <a:defRPr sz="1951" b="1"/>
            </a:lvl1pPr>
            <a:lvl2pPr marL="371455" indent="0">
              <a:buNone/>
              <a:defRPr sz="1624" b="1"/>
            </a:lvl2pPr>
            <a:lvl3pPr marL="742909" indent="0">
              <a:buNone/>
              <a:defRPr sz="1463" b="1"/>
            </a:lvl3pPr>
            <a:lvl4pPr marL="1114363" indent="0">
              <a:buNone/>
              <a:defRPr sz="1300" b="1"/>
            </a:lvl4pPr>
            <a:lvl5pPr marL="1485819" indent="0">
              <a:buNone/>
              <a:defRPr sz="1300" b="1"/>
            </a:lvl5pPr>
            <a:lvl6pPr marL="1857273" indent="0">
              <a:buNone/>
              <a:defRPr sz="1300" b="1"/>
            </a:lvl6pPr>
            <a:lvl7pPr marL="2228727" indent="0">
              <a:buNone/>
              <a:defRPr sz="1300" b="1"/>
            </a:lvl7pPr>
            <a:lvl8pPr marL="2600181" indent="0">
              <a:buNone/>
              <a:defRPr sz="1300" b="1"/>
            </a:lvl8pPr>
            <a:lvl9pPr marL="2971633" indent="0">
              <a:buNone/>
              <a:defRPr sz="13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9" y="2174875"/>
            <a:ext cx="4378591" cy="3951288"/>
          </a:xfrm>
        </p:spPr>
        <p:txBody>
          <a:bodyPr/>
          <a:lstStyle>
            <a:lvl1pPr>
              <a:defRPr sz="1951"/>
            </a:lvl1pPr>
            <a:lvl2pPr>
              <a:defRPr sz="1624"/>
            </a:lvl2pPr>
            <a:lvl3pPr>
              <a:defRPr sz="1463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455868-549D-43D3-981B-E4D717716B47}" type="datetimeFigureOut">
              <a:rPr lang="ko-KR" altLang="en-US" smtClean="0"/>
              <a:pPr>
                <a:defRPr/>
              </a:pPr>
              <a:t>2026-04-21(Tue)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55881-9838-4349-9830-90A2A0ADCC7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365BBE0-62FA-4CB7-BD56-20A8BD412CF8}" type="datetimeFigureOut">
              <a:rPr lang="ko-KR" altLang="en-US" smtClean="0"/>
              <a:pPr>
                <a:defRPr/>
              </a:pPr>
              <a:t>2026-04-21(Tue)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ABF17-E4A2-470C-9981-D6E4678597C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3606701-8E6E-4C00-A85B-441A837E0032}" type="datetimeFigureOut">
              <a:rPr lang="ko-KR" altLang="en-US" smtClean="0"/>
              <a:pPr>
                <a:defRPr/>
              </a:pPr>
              <a:t>2026-04-21(Tue)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9A878-DF3B-4CD1-83E3-099EAD1B4F8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9" y="273050"/>
            <a:ext cx="3259006" cy="1162050"/>
          </a:xfrm>
        </p:spPr>
        <p:txBody>
          <a:bodyPr anchor="b"/>
          <a:lstStyle>
            <a:lvl1pPr algn="l">
              <a:defRPr sz="1624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4" y="273078"/>
            <a:ext cx="5537729" cy="5853113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1"/>
            </a:lvl3pPr>
            <a:lvl4pPr>
              <a:defRPr sz="1624"/>
            </a:lvl4pPr>
            <a:lvl5pPr>
              <a:defRPr sz="1624"/>
            </a:lvl5pPr>
            <a:lvl6pPr>
              <a:defRPr sz="1624"/>
            </a:lvl6pPr>
            <a:lvl7pPr>
              <a:defRPr sz="1624"/>
            </a:lvl7pPr>
            <a:lvl8pPr>
              <a:defRPr sz="1624"/>
            </a:lvl8pPr>
            <a:lvl9pPr>
              <a:defRPr sz="1624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9" y="1435103"/>
            <a:ext cx="3259006" cy="4691063"/>
          </a:xfrm>
        </p:spPr>
        <p:txBody>
          <a:bodyPr/>
          <a:lstStyle>
            <a:lvl1pPr marL="0" indent="0">
              <a:buNone/>
              <a:defRPr sz="1138"/>
            </a:lvl1pPr>
            <a:lvl2pPr marL="371455" indent="0">
              <a:buNone/>
              <a:defRPr sz="975"/>
            </a:lvl2pPr>
            <a:lvl3pPr marL="742909" indent="0">
              <a:buNone/>
              <a:defRPr sz="813"/>
            </a:lvl3pPr>
            <a:lvl4pPr marL="1114363" indent="0">
              <a:buNone/>
              <a:defRPr sz="731"/>
            </a:lvl4pPr>
            <a:lvl5pPr marL="1485819" indent="0">
              <a:buNone/>
              <a:defRPr sz="731"/>
            </a:lvl5pPr>
            <a:lvl6pPr marL="1857273" indent="0">
              <a:buNone/>
              <a:defRPr sz="731"/>
            </a:lvl6pPr>
            <a:lvl7pPr marL="2228727" indent="0">
              <a:buNone/>
              <a:defRPr sz="731"/>
            </a:lvl7pPr>
            <a:lvl8pPr marL="2600181" indent="0">
              <a:buNone/>
              <a:defRPr sz="731"/>
            </a:lvl8pPr>
            <a:lvl9pPr marL="2971633" indent="0">
              <a:buNone/>
              <a:defRPr sz="73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E733E97-F8FA-4F3A-ACFA-B36A9D949F6A}" type="datetimeFigureOut">
              <a:rPr lang="ko-KR" altLang="en-US" smtClean="0"/>
              <a:pPr>
                <a:defRPr/>
              </a:pPr>
              <a:t>2026-04-21(Tue)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1A939-7565-4CAA-A9A2-9AAEED4F9A4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1624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2600"/>
            </a:lvl1pPr>
            <a:lvl2pPr marL="371455" indent="0">
              <a:buNone/>
              <a:defRPr sz="2275"/>
            </a:lvl2pPr>
            <a:lvl3pPr marL="742909" indent="0">
              <a:buNone/>
              <a:defRPr sz="1951"/>
            </a:lvl3pPr>
            <a:lvl4pPr marL="1114363" indent="0">
              <a:buNone/>
              <a:defRPr sz="1624"/>
            </a:lvl4pPr>
            <a:lvl5pPr marL="1485819" indent="0">
              <a:buNone/>
              <a:defRPr sz="1624"/>
            </a:lvl5pPr>
            <a:lvl6pPr marL="1857273" indent="0">
              <a:buNone/>
              <a:defRPr sz="1624"/>
            </a:lvl6pPr>
            <a:lvl7pPr marL="2228727" indent="0">
              <a:buNone/>
              <a:defRPr sz="1624"/>
            </a:lvl7pPr>
            <a:lvl8pPr marL="2600181" indent="0">
              <a:buNone/>
              <a:defRPr sz="1624"/>
            </a:lvl8pPr>
            <a:lvl9pPr marL="2971633" indent="0">
              <a:buNone/>
              <a:defRPr sz="1624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138"/>
            </a:lvl1pPr>
            <a:lvl2pPr marL="371455" indent="0">
              <a:buNone/>
              <a:defRPr sz="975"/>
            </a:lvl2pPr>
            <a:lvl3pPr marL="742909" indent="0">
              <a:buNone/>
              <a:defRPr sz="813"/>
            </a:lvl3pPr>
            <a:lvl4pPr marL="1114363" indent="0">
              <a:buNone/>
              <a:defRPr sz="731"/>
            </a:lvl4pPr>
            <a:lvl5pPr marL="1485819" indent="0">
              <a:buNone/>
              <a:defRPr sz="731"/>
            </a:lvl5pPr>
            <a:lvl6pPr marL="1857273" indent="0">
              <a:buNone/>
              <a:defRPr sz="731"/>
            </a:lvl6pPr>
            <a:lvl7pPr marL="2228727" indent="0">
              <a:buNone/>
              <a:defRPr sz="731"/>
            </a:lvl7pPr>
            <a:lvl8pPr marL="2600181" indent="0">
              <a:buNone/>
              <a:defRPr sz="731"/>
            </a:lvl8pPr>
            <a:lvl9pPr marL="2971633" indent="0">
              <a:buNone/>
              <a:defRPr sz="73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6A6AC9-F500-42DD-80B6-53D5BC198FDE}" type="datetimeFigureOut">
              <a:rPr lang="ko-KR" altLang="en-US" smtClean="0"/>
              <a:pPr>
                <a:defRPr/>
              </a:pPr>
              <a:t>2026-04-21(Tue)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95E1F-04A8-4B35-8461-883E05EAF06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6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7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6384CA2-7104-45D8-A085-D16D4E79BCC1}" type="datetimeFigureOut">
              <a:rPr lang="ko-KR" altLang="en-US" smtClean="0"/>
              <a:pPr>
                <a:defRPr/>
              </a:pPr>
              <a:t>2026-04-21(Tue)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78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7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AF2AC1-4281-4CF1-97B3-7201D937BB9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742909" rtl="0" eaLnBrk="1" latinLnBrk="1" hangingPunct="1"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8592" indent="-278592" algn="l" defTabSz="742909" rtl="0" eaLnBrk="1" latinLnBrk="1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03615" indent="-232161" algn="l" defTabSz="742909" rtl="0" eaLnBrk="1" latinLnBrk="1" hangingPunct="1">
        <a:spcBef>
          <a:spcPct val="20000"/>
        </a:spcBef>
        <a:buFont typeface="Arial" pitchFamily="34" charset="0"/>
        <a:buChar char="–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928634" indent="-185726" algn="l" defTabSz="742909" rtl="0" eaLnBrk="1" latinLnBrk="1" hangingPunct="1">
        <a:spcBef>
          <a:spcPct val="20000"/>
        </a:spcBef>
        <a:buFont typeface="Arial" pitchFamily="34" charset="0"/>
        <a:buChar char="•"/>
        <a:defRPr sz="1951" kern="1200">
          <a:solidFill>
            <a:schemeClr val="tx1"/>
          </a:solidFill>
          <a:latin typeface="+mn-lt"/>
          <a:ea typeface="+mn-ea"/>
          <a:cs typeface="+mn-cs"/>
        </a:defRPr>
      </a:lvl3pPr>
      <a:lvl4pPr marL="1300090" indent="-185726" algn="l" defTabSz="742909" rtl="0" eaLnBrk="1" latinLnBrk="1" hangingPunct="1">
        <a:spcBef>
          <a:spcPct val="20000"/>
        </a:spcBef>
        <a:buFont typeface="Arial" pitchFamily="34" charset="0"/>
        <a:buChar char="–"/>
        <a:defRPr sz="1624" kern="1200">
          <a:solidFill>
            <a:schemeClr val="tx1"/>
          </a:solidFill>
          <a:latin typeface="+mn-lt"/>
          <a:ea typeface="+mn-ea"/>
          <a:cs typeface="+mn-cs"/>
        </a:defRPr>
      </a:lvl4pPr>
      <a:lvl5pPr marL="1671545" indent="-185726" algn="l" defTabSz="742909" rtl="0" eaLnBrk="1" latinLnBrk="1" hangingPunct="1">
        <a:spcBef>
          <a:spcPct val="20000"/>
        </a:spcBef>
        <a:buFont typeface="Arial" pitchFamily="34" charset="0"/>
        <a:buChar char="»"/>
        <a:defRPr sz="1624" kern="1200">
          <a:solidFill>
            <a:schemeClr val="tx1"/>
          </a:solidFill>
          <a:latin typeface="+mn-lt"/>
          <a:ea typeface="+mn-ea"/>
          <a:cs typeface="+mn-cs"/>
        </a:defRPr>
      </a:lvl5pPr>
      <a:lvl6pPr marL="2042999" indent="-185726" algn="l" defTabSz="742909" rtl="0" eaLnBrk="1" latinLnBrk="1" hangingPunct="1">
        <a:spcBef>
          <a:spcPct val="20000"/>
        </a:spcBef>
        <a:buFont typeface="Arial" pitchFamily="34" charset="0"/>
        <a:buChar char="•"/>
        <a:defRPr sz="1624" kern="1200">
          <a:solidFill>
            <a:schemeClr val="tx1"/>
          </a:solidFill>
          <a:latin typeface="+mn-lt"/>
          <a:ea typeface="+mn-ea"/>
          <a:cs typeface="+mn-cs"/>
        </a:defRPr>
      </a:lvl6pPr>
      <a:lvl7pPr marL="2414453" indent="-185726" algn="l" defTabSz="742909" rtl="0" eaLnBrk="1" latinLnBrk="1" hangingPunct="1">
        <a:spcBef>
          <a:spcPct val="20000"/>
        </a:spcBef>
        <a:buFont typeface="Arial" pitchFamily="34" charset="0"/>
        <a:buChar char="•"/>
        <a:defRPr sz="1624" kern="1200">
          <a:solidFill>
            <a:schemeClr val="tx1"/>
          </a:solidFill>
          <a:latin typeface="+mn-lt"/>
          <a:ea typeface="+mn-ea"/>
          <a:cs typeface="+mn-cs"/>
        </a:defRPr>
      </a:lvl7pPr>
      <a:lvl8pPr marL="2785907" indent="-185726" algn="l" defTabSz="742909" rtl="0" eaLnBrk="1" latinLnBrk="1" hangingPunct="1">
        <a:spcBef>
          <a:spcPct val="20000"/>
        </a:spcBef>
        <a:buFont typeface="Arial" pitchFamily="34" charset="0"/>
        <a:buChar char="•"/>
        <a:defRPr sz="1624" kern="1200">
          <a:solidFill>
            <a:schemeClr val="tx1"/>
          </a:solidFill>
          <a:latin typeface="+mn-lt"/>
          <a:ea typeface="+mn-ea"/>
          <a:cs typeface="+mn-cs"/>
        </a:defRPr>
      </a:lvl8pPr>
      <a:lvl9pPr marL="3157361" indent="-185726" algn="l" defTabSz="742909" rtl="0" eaLnBrk="1" latinLnBrk="1" hangingPunct="1">
        <a:spcBef>
          <a:spcPct val="20000"/>
        </a:spcBef>
        <a:buFont typeface="Arial" pitchFamily="34" charset="0"/>
        <a:buChar char="•"/>
        <a:defRPr sz="162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742909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55" algn="l" defTabSz="742909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09" algn="l" defTabSz="742909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363" algn="l" defTabSz="742909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819" algn="l" defTabSz="742909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273" algn="l" defTabSz="742909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727" algn="l" defTabSz="742909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181" algn="l" defTabSz="742909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633" algn="l" defTabSz="742909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jpe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17" Type="http://schemas.openxmlformats.org/officeDocument/2006/relationships/image" Target="../media/image16.png"/><Relationship Id="rId25" Type="http://schemas.openxmlformats.org/officeDocument/2006/relationships/image" Target="../media/image24.jpeg"/><Relationship Id="rId2" Type="http://schemas.openxmlformats.org/officeDocument/2006/relationships/image" Target="../media/image1.png"/><Relationship Id="rId16" Type="http://schemas.openxmlformats.org/officeDocument/2006/relationships/image" Target="../media/image15.jpe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24" Type="http://schemas.openxmlformats.org/officeDocument/2006/relationships/image" Target="../media/image23.png"/><Relationship Id="rId5" Type="http://schemas.openxmlformats.org/officeDocument/2006/relationships/image" Target="../media/image4.jpe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jpe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5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8.png"/><Relationship Id="rId7" Type="http://schemas.openxmlformats.org/officeDocument/2006/relationships/image" Target="../media/image21.png"/><Relationship Id="rId12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17.png"/><Relationship Id="rId5" Type="http://schemas.openxmlformats.org/officeDocument/2006/relationships/image" Target="../media/image30.png"/><Relationship Id="rId10" Type="http://schemas.openxmlformats.org/officeDocument/2006/relationships/image" Target="../media/image33.png"/><Relationship Id="rId4" Type="http://schemas.openxmlformats.org/officeDocument/2006/relationships/image" Target="../media/image29.png"/><Relationship Id="rId9" Type="http://schemas.openxmlformats.org/officeDocument/2006/relationships/image" Target="../media/image3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jpeg"/><Relationship Id="rId7" Type="http://schemas.openxmlformats.org/officeDocument/2006/relationships/image" Target="../media/image39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jpeg"/><Relationship Id="rId9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2.png"/><Relationship Id="rId7" Type="http://schemas.openxmlformats.org/officeDocument/2006/relationships/image" Target="../media/image20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11" Type="http://schemas.openxmlformats.org/officeDocument/2006/relationships/image" Target="../media/image1.png"/><Relationship Id="rId5" Type="http://schemas.openxmlformats.org/officeDocument/2006/relationships/image" Target="../media/image44.jpeg"/><Relationship Id="rId10" Type="http://schemas.openxmlformats.org/officeDocument/2006/relationships/image" Target="../media/image22.png"/><Relationship Id="rId4" Type="http://schemas.openxmlformats.org/officeDocument/2006/relationships/image" Target="../media/image43.png"/><Relationship Id="rId9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49.png"/><Relationship Id="rId7" Type="http://schemas.openxmlformats.org/officeDocument/2006/relationships/image" Target="../media/image51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1.png"/><Relationship Id="rId5" Type="http://schemas.openxmlformats.org/officeDocument/2006/relationships/image" Target="../media/image19.png"/><Relationship Id="rId10" Type="http://schemas.openxmlformats.org/officeDocument/2006/relationships/image" Target="../media/image53.jpeg"/><Relationship Id="rId4" Type="http://schemas.openxmlformats.org/officeDocument/2006/relationships/image" Target="../media/image50.png"/><Relationship Id="rId9" Type="http://schemas.openxmlformats.org/officeDocument/2006/relationships/image" Target="../media/image5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161709" y="903065"/>
            <a:ext cx="3860352" cy="442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275" b="1" dirty="0">
                <a:latin typeface="+mj-ea"/>
                <a:ea typeface="+mj-ea"/>
              </a:rPr>
              <a:t>3. </a:t>
            </a:r>
            <a:r>
              <a:rPr lang="ko-KR" altLang="en-US" sz="2275" b="1" dirty="0">
                <a:latin typeface="+mj-ea"/>
                <a:ea typeface="+mj-ea"/>
              </a:rPr>
              <a:t>사업 분야 및 고객사 소개</a:t>
            </a:r>
            <a:endParaRPr lang="en-US" altLang="ko-KR" sz="2275" b="1" dirty="0">
              <a:latin typeface="+mj-ea"/>
              <a:ea typeface="+mj-ea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5CC1EAF7-A750-EEA2-8C5A-3D7BE486C3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210" y="1284749"/>
            <a:ext cx="9500607" cy="103734"/>
          </a:xfrm>
          <a:prstGeom prst="rect">
            <a:avLst/>
          </a:prstGeom>
          <a:solidFill>
            <a:srgbClr val="266195"/>
          </a:solidFill>
          <a:ln>
            <a:noFill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951">
              <a:latin typeface="+mj-lt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043715B-BC17-7FE0-C705-5C3C658512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132" y="958777"/>
            <a:ext cx="2398012" cy="326120"/>
          </a:xfrm>
          <a:prstGeom prst="rect">
            <a:avLst/>
          </a:prstGeom>
        </p:spPr>
      </p:pic>
      <p:grpSp>
        <p:nvGrpSpPr>
          <p:cNvPr id="55" name="그룹 54">
            <a:extLst>
              <a:ext uri="{FF2B5EF4-FFF2-40B4-BE49-F238E27FC236}">
                <a16:creationId xmlns:a16="http://schemas.microsoft.com/office/drawing/2014/main" id="{F8E18AF2-9E80-3017-4A5B-4CD469D342C1}"/>
              </a:ext>
            </a:extLst>
          </p:cNvPr>
          <p:cNvGrpSpPr/>
          <p:nvPr/>
        </p:nvGrpSpPr>
        <p:grpSpPr>
          <a:xfrm>
            <a:off x="2504704" y="1519182"/>
            <a:ext cx="2486820" cy="2053431"/>
            <a:chOff x="6483350" y="3770313"/>
            <a:chExt cx="3060700" cy="2527300"/>
          </a:xfrm>
        </p:grpSpPr>
        <p:sp>
          <p:nvSpPr>
            <p:cNvPr id="56" name="모서리가 둥근 직사각형 74">
              <a:extLst>
                <a:ext uri="{FF2B5EF4-FFF2-40B4-BE49-F238E27FC236}">
                  <a16:creationId xmlns:a16="http://schemas.microsoft.com/office/drawing/2014/main" id="{F8B4EDEC-600B-12BF-21EB-D0E81F1FE67C}"/>
                </a:ext>
              </a:extLst>
            </p:cNvPr>
            <p:cNvSpPr/>
            <p:nvPr/>
          </p:nvSpPr>
          <p:spPr bwMode="auto">
            <a:xfrm>
              <a:off x="6483350" y="3770313"/>
              <a:ext cx="3060700" cy="2527300"/>
            </a:xfrm>
            <a:prstGeom prst="roundRect">
              <a:avLst/>
            </a:prstGeom>
            <a:noFill/>
            <a:ln w="19050">
              <a:solidFill>
                <a:schemeClr val="tx2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dirty="0"/>
            </a:p>
          </p:txBody>
        </p:sp>
        <p:sp>
          <p:nvSpPr>
            <p:cNvPr id="57" name="TextBox 74">
              <a:extLst>
                <a:ext uri="{FF2B5EF4-FFF2-40B4-BE49-F238E27FC236}">
                  <a16:creationId xmlns:a16="http://schemas.microsoft.com/office/drawing/2014/main" id="{7712A15A-0AD8-A6F3-047B-F2BA19234B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26223" y="3813163"/>
              <a:ext cx="2865083" cy="5138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50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1138" b="1" dirty="0">
                  <a:latin typeface="HY목각파임B" panose="02030600000101010101" pitchFamily="18" charset="-127"/>
                  <a:ea typeface="HY목각파임B" panose="02030600000101010101" pitchFamily="18" charset="-127"/>
                </a:rPr>
                <a:t>자동차</a:t>
              </a:r>
              <a:r>
                <a:rPr lang="en-US" altLang="ko-KR" sz="1138" b="1" dirty="0">
                  <a:latin typeface="HY목각파임B" panose="02030600000101010101" pitchFamily="18" charset="-127"/>
                  <a:ea typeface="HY목각파임B" panose="02030600000101010101" pitchFamily="18" charset="-127"/>
                </a:rPr>
                <a:t> </a:t>
              </a:r>
              <a:r>
                <a:rPr lang="ko-KR" altLang="en-US" sz="1138" b="1" dirty="0">
                  <a:latin typeface="HY목각파임B" panose="02030600000101010101" pitchFamily="18" charset="-127"/>
                  <a:ea typeface="HY목각파임B" panose="02030600000101010101" pitchFamily="18" charset="-127"/>
                </a:rPr>
                <a:t>및 특장차</a:t>
              </a:r>
              <a:r>
                <a:rPr lang="en-US" altLang="ko-KR" sz="1138" b="1" dirty="0">
                  <a:latin typeface="HY목각파임B" panose="02030600000101010101" pitchFamily="18" charset="-127"/>
                  <a:ea typeface="HY목각파임B" panose="02030600000101010101" pitchFamily="18" charset="-127"/>
                </a:rPr>
                <a:t>(</a:t>
              </a:r>
              <a:r>
                <a:rPr lang="ko-KR" altLang="en-US" sz="1138" b="1" dirty="0">
                  <a:latin typeface="HY목각파임B" panose="02030600000101010101" pitchFamily="18" charset="-127"/>
                  <a:ea typeface="HY목각파임B" panose="02030600000101010101" pitchFamily="18" charset="-127"/>
                </a:rPr>
                <a:t>사다리차</a:t>
              </a:r>
              <a:r>
                <a:rPr lang="en-US" altLang="ko-KR" sz="1138" b="1" dirty="0">
                  <a:latin typeface="HY목각파임B" panose="02030600000101010101" pitchFamily="18" charset="-127"/>
                  <a:ea typeface="HY목각파임B" panose="02030600000101010101" pitchFamily="18" charset="-127"/>
                </a:rPr>
                <a:t>) </a:t>
              </a:r>
              <a:r>
                <a:rPr lang="ko-KR" altLang="en-US" sz="1138" b="1" dirty="0">
                  <a:latin typeface="HY목각파임B" panose="02030600000101010101" pitchFamily="18" charset="-127"/>
                  <a:ea typeface="HY목각파임B" panose="02030600000101010101" pitchFamily="18" charset="-127"/>
                </a:rPr>
                <a:t>분야</a:t>
              </a:r>
              <a:endParaRPr lang="en-US" altLang="ko-KR" sz="1138" b="1" dirty="0">
                <a:latin typeface="HY목각파임B" panose="02030600000101010101" pitchFamily="18" charset="-127"/>
                <a:ea typeface="HY목각파임B" panose="02030600000101010101" pitchFamily="18" charset="-127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975" b="1" dirty="0">
                <a:latin typeface="HY목각파임B" panose="02030600000101010101" pitchFamily="18" charset="-127"/>
                <a:ea typeface="HY목각파임B" panose="02030600000101010101" pitchFamily="18" charset="-127"/>
              </a:endParaRPr>
            </a:p>
          </p:txBody>
        </p:sp>
        <p:pic>
          <p:nvPicPr>
            <p:cNvPr id="59" name="그림 59">
              <a:extLst>
                <a:ext uri="{FF2B5EF4-FFF2-40B4-BE49-F238E27FC236}">
                  <a16:creationId xmlns:a16="http://schemas.microsoft.com/office/drawing/2014/main" id="{92137C06-EE44-01D4-35B2-BBD16598D3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36684" y="5502632"/>
              <a:ext cx="1203326" cy="5669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7" name="모서리가 둥근 직사각형 84">
            <a:extLst>
              <a:ext uri="{FF2B5EF4-FFF2-40B4-BE49-F238E27FC236}">
                <a16:creationId xmlns:a16="http://schemas.microsoft.com/office/drawing/2014/main" id="{B0835FF0-559E-F4E8-2C70-035BECC0A1CE}"/>
              </a:ext>
            </a:extLst>
          </p:cNvPr>
          <p:cNvSpPr/>
          <p:nvPr/>
        </p:nvSpPr>
        <p:spPr bwMode="auto">
          <a:xfrm>
            <a:off x="5107602" y="1516855"/>
            <a:ext cx="2486819" cy="2053431"/>
          </a:xfrm>
          <a:prstGeom prst="roundRect">
            <a:avLst/>
          </a:prstGeom>
          <a:noFill/>
          <a:ln w="19050"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pic>
        <p:nvPicPr>
          <p:cNvPr id="70" name="Picture 58">
            <a:extLst>
              <a:ext uri="{FF2B5EF4-FFF2-40B4-BE49-F238E27FC236}">
                <a16:creationId xmlns:a16="http://schemas.microsoft.com/office/drawing/2014/main" id="{35D74F93-C0BC-A227-F1FB-FAFA934F63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474" b="5391"/>
          <a:stretch>
            <a:fillRect/>
          </a:stretch>
        </p:blipFill>
        <p:spPr bwMode="auto">
          <a:xfrm>
            <a:off x="2675005" y="4223777"/>
            <a:ext cx="1076076" cy="470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F4D71"/>
                  </a:outerShdw>
                </a:effectLst>
              </a14:hiddenEffects>
            </a:ext>
          </a:extLst>
        </p:spPr>
      </p:pic>
      <p:grpSp>
        <p:nvGrpSpPr>
          <p:cNvPr id="71" name="그룹 70">
            <a:extLst>
              <a:ext uri="{FF2B5EF4-FFF2-40B4-BE49-F238E27FC236}">
                <a16:creationId xmlns:a16="http://schemas.microsoft.com/office/drawing/2014/main" id="{A93D1E4D-6BD2-8732-027B-9FFF3498CA89}"/>
              </a:ext>
            </a:extLst>
          </p:cNvPr>
          <p:cNvGrpSpPr/>
          <p:nvPr/>
        </p:nvGrpSpPr>
        <p:grpSpPr>
          <a:xfrm>
            <a:off x="353308" y="1911208"/>
            <a:ext cx="4645248" cy="3970683"/>
            <a:chOff x="-2258065" y="1418556"/>
            <a:chExt cx="5717228" cy="4886994"/>
          </a:xfrm>
        </p:grpSpPr>
        <p:sp>
          <p:nvSpPr>
            <p:cNvPr id="73" name="모서리가 둥근 직사각형 70">
              <a:extLst>
                <a:ext uri="{FF2B5EF4-FFF2-40B4-BE49-F238E27FC236}">
                  <a16:creationId xmlns:a16="http://schemas.microsoft.com/office/drawing/2014/main" id="{517498B4-BC7D-E064-5597-E512A573982C}"/>
                </a:ext>
              </a:extLst>
            </p:cNvPr>
            <p:cNvSpPr/>
            <p:nvPr/>
          </p:nvSpPr>
          <p:spPr bwMode="auto">
            <a:xfrm>
              <a:off x="398463" y="3778250"/>
              <a:ext cx="3060700" cy="2527300"/>
            </a:xfrm>
            <a:prstGeom prst="roundRect">
              <a:avLst/>
            </a:prstGeom>
            <a:noFill/>
            <a:ln w="19050">
              <a:solidFill>
                <a:srgbClr val="00206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dirty="0"/>
            </a:p>
          </p:txBody>
        </p:sp>
        <p:pic>
          <p:nvPicPr>
            <p:cNvPr id="75" name="Picture 7" descr="http://www.globalwindow.org/images/upload/borawebedit/2013/10/11/46240/EMB000013d06c88.jpg">
              <a:extLst>
                <a:ext uri="{FF2B5EF4-FFF2-40B4-BE49-F238E27FC236}">
                  <a16:creationId xmlns:a16="http://schemas.microsoft.com/office/drawing/2014/main" id="{110E1475-BD23-237C-810F-0D78EF742D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258065" y="1418556"/>
              <a:ext cx="1019177" cy="9818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6" name="TextBox 118">
              <a:extLst>
                <a:ext uri="{FF2B5EF4-FFF2-40B4-BE49-F238E27FC236}">
                  <a16:creationId xmlns:a16="http://schemas.microsoft.com/office/drawing/2014/main" id="{774E9692-FA68-AAC7-0CC0-0EB498BA35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5550" y="3915816"/>
              <a:ext cx="2133129" cy="329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50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1138" b="1" dirty="0">
                  <a:latin typeface="HY목각파임B" panose="02030600000101010101" pitchFamily="18" charset="-127"/>
                  <a:ea typeface="HY목각파임B" panose="02030600000101010101" pitchFamily="18" charset="-127"/>
                </a:rPr>
                <a:t>프로파일 </a:t>
              </a:r>
              <a:r>
                <a:rPr lang="en-US" altLang="ko-KR" sz="1138" b="1" dirty="0">
                  <a:latin typeface="HY목각파임B" panose="02030600000101010101" pitchFamily="18" charset="-127"/>
                  <a:ea typeface="HY목각파임B" panose="02030600000101010101" pitchFamily="18" charset="-127"/>
                </a:rPr>
                <a:t>/ </a:t>
              </a:r>
              <a:r>
                <a:rPr lang="ko-KR" altLang="en-US" sz="1138" b="1" dirty="0">
                  <a:latin typeface="HY목각파임B" panose="02030600000101010101" pitchFamily="18" charset="-127"/>
                  <a:ea typeface="HY목각파임B" panose="02030600000101010101" pitchFamily="18" charset="-127"/>
                </a:rPr>
                <a:t>커튼 월 분야</a:t>
              </a:r>
            </a:p>
          </p:txBody>
        </p:sp>
      </p:grpSp>
      <p:grpSp>
        <p:nvGrpSpPr>
          <p:cNvPr id="78" name="그룹 77">
            <a:extLst>
              <a:ext uri="{FF2B5EF4-FFF2-40B4-BE49-F238E27FC236}">
                <a16:creationId xmlns:a16="http://schemas.microsoft.com/office/drawing/2014/main" id="{3DB21BC2-BF89-486A-5E26-450228F8C47E}"/>
              </a:ext>
            </a:extLst>
          </p:cNvPr>
          <p:cNvGrpSpPr/>
          <p:nvPr/>
        </p:nvGrpSpPr>
        <p:grpSpPr>
          <a:xfrm>
            <a:off x="202435" y="1521090"/>
            <a:ext cx="2355671" cy="4360801"/>
            <a:chOff x="3638550" y="1881188"/>
            <a:chExt cx="2899286" cy="3679825"/>
          </a:xfrm>
        </p:grpSpPr>
        <p:sp>
          <p:nvSpPr>
            <p:cNvPr id="80" name="TextBox 74">
              <a:extLst>
                <a:ext uri="{FF2B5EF4-FFF2-40B4-BE49-F238E27FC236}">
                  <a16:creationId xmlns:a16="http://schemas.microsoft.com/office/drawing/2014/main" id="{47238E91-7FD5-A143-C8A9-EFD6E889EA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68656" y="1974120"/>
              <a:ext cx="1809567" cy="22568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50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1138" b="1" dirty="0">
                  <a:latin typeface="HY목각파임B" panose="02030600000101010101" pitchFamily="18" charset="-127"/>
                  <a:ea typeface="HY목각파임B" panose="02030600000101010101" pitchFamily="18" charset="-127"/>
                </a:rPr>
                <a:t>범 산업용 자재 분야</a:t>
              </a:r>
            </a:p>
          </p:txBody>
        </p:sp>
        <p:sp>
          <p:nvSpPr>
            <p:cNvPr id="82" name="TextBox 75">
              <a:extLst>
                <a:ext uri="{FF2B5EF4-FFF2-40B4-BE49-F238E27FC236}">
                  <a16:creationId xmlns:a16="http://schemas.microsoft.com/office/drawing/2014/main" id="{50DEE0D3-E0F2-748B-5CA4-A82DDE0CAC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42474" y="3479018"/>
              <a:ext cx="995362" cy="1728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50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731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버스승강장</a:t>
              </a:r>
              <a:endParaRPr lang="en-US" altLang="ko-KR" sz="731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83" name="모서리가 둥근 직사각형 122">
              <a:extLst>
                <a:ext uri="{FF2B5EF4-FFF2-40B4-BE49-F238E27FC236}">
                  <a16:creationId xmlns:a16="http://schemas.microsoft.com/office/drawing/2014/main" id="{48712BA2-C79C-4201-AFEB-853B0E36B018}"/>
                </a:ext>
              </a:extLst>
            </p:cNvPr>
            <p:cNvSpPr/>
            <p:nvPr/>
          </p:nvSpPr>
          <p:spPr bwMode="auto">
            <a:xfrm>
              <a:off x="3638550" y="1881188"/>
              <a:ext cx="2700338" cy="3679825"/>
            </a:xfrm>
            <a:prstGeom prst="roundRect">
              <a:avLst>
                <a:gd name="adj" fmla="val 10910"/>
              </a:avLst>
            </a:prstGeom>
            <a:noFill/>
            <a:ln w="19050">
              <a:solidFill>
                <a:schemeClr val="tx2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dirty="0"/>
            </a:p>
          </p:txBody>
        </p:sp>
      </p:grpSp>
      <p:pic>
        <p:nvPicPr>
          <p:cNvPr id="85" name="그림 84">
            <a:extLst>
              <a:ext uri="{FF2B5EF4-FFF2-40B4-BE49-F238E27FC236}">
                <a16:creationId xmlns:a16="http://schemas.microsoft.com/office/drawing/2014/main" id="{7EBC5369-F427-8AD5-D5D6-41FCD565473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314" y="2885440"/>
            <a:ext cx="916649" cy="535932"/>
          </a:xfrm>
          <a:prstGeom prst="rect">
            <a:avLst/>
          </a:prstGeom>
        </p:spPr>
      </p:pic>
      <p:pic>
        <p:nvPicPr>
          <p:cNvPr id="88" name="그림 87">
            <a:extLst>
              <a:ext uri="{FF2B5EF4-FFF2-40B4-BE49-F238E27FC236}">
                <a16:creationId xmlns:a16="http://schemas.microsoft.com/office/drawing/2014/main" id="{C8CF6057-DD37-2F93-9859-89A56BC9035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577" y="2007823"/>
            <a:ext cx="784187" cy="598835"/>
          </a:xfrm>
          <a:prstGeom prst="rect">
            <a:avLst/>
          </a:prstGeom>
        </p:spPr>
      </p:pic>
      <p:sp>
        <p:nvSpPr>
          <p:cNvPr id="89" name="TextBox 75">
            <a:extLst>
              <a:ext uri="{FF2B5EF4-FFF2-40B4-BE49-F238E27FC236}">
                <a16:creationId xmlns:a16="http://schemas.microsoft.com/office/drawing/2014/main" id="{A121DD10-8B4B-14AA-931B-CE4DA8014E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8759" y="2576276"/>
            <a:ext cx="808732" cy="2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731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모터 케이스류</a:t>
            </a:r>
            <a:endParaRPr lang="en-US" altLang="ko-KR" sz="731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0" name="TextBox 75">
            <a:extLst>
              <a:ext uri="{FF2B5EF4-FFF2-40B4-BE49-F238E27FC236}">
                <a16:creationId xmlns:a16="http://schemas.microsoft.com/office/drawing/2014/main" id="{B9FC5A47-86E7-9E74-E016-3F49740D47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987" y="3678107"/>
            <a:ext cx="808732" cy="2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731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계산대</a:t>
            </a:r>
            <a:endParaRPr lang="en-US" altLang="ko-KR" sz="731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92" name="그림 91">
            <a:extLst>
              <a:ext uri="{FF2B5EF4-FFF2-40B4-BE49-F238E27FC236}">
                <a16:creationId xmlns:a16="http://schemas.microsoft.com/office/drawing/2014/main" id="{C3B34723-7512-F8FD-3648-005871536CC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0" t="6002" r="4061" b="11356"/>
          <a:stretch>
            <a:fillRect/>
          </a:stretch>
        </p:blipFill>
        <p:spPr>
          <a:xfrm>
            <a:off x="266168" y="3226830"/>
            <a:ext cx="666601" cy="449459"/>
          </a:xfrm>
          <a:prstGeom prst="rect">
            <a:avLst/>
          </a:prstGeom>
        </p:spPr>
      </p:pic>
      <p:sp>
        <p:nvSpPr>
          <p:cNvPr id="93" name="TextBox 75">
            <a:extLst>
              <a:ext uri="{FF2B5EF4-FFF2-40B4-BE49-F238E27FC236}">
                <a16:creationId xmlns:a16="http://schemas.microsoft.com/office/drawing/2014/main" id="{3932C1F8-F464-57D9-559C-E284B4AE6C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006" y="2721859"/>
            <a:ext cx="595744" cy="317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731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AL </a:t>
            </a:r>
            <a:r>
              <a:rPr lang="ko-KR" altLang="en-US" sz="731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압출품</a:t>
            </a:r>
            <a:endParaRPr lang="en-US" altLang="ko-KR" sz="731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23" name="그림 122">
            <a:extLst>
              <a:ext uri="{FF2B5EF4-FFF2-40B4-BE49-F238E27FC236}">
                <a16:creationId xmlns:a16="http://schemas.microsoft.com/office/drawing/2014/main" id="{BC2144B2-2149-14FA-7F02-9069F7BC3EF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5" t="11395" r="14690" b="55"/>
          <a:stretch>
            <a:fillRect/>
          </a:stretch>
        </p:blipFill>
        <p:spPr>
          <a:xfrm>
            <a:off x="480982" y="4300438"/>
            <a:ext cx="759259" cy="1304588"/>
          </a:xfrm>
          <a:prstGeom prst="rect">
            <a:avLst/>
          </a:prstGeom>
        </p:spPr>
      </p:pic>
      <p:cxnSp>
        <p:nvCxnSpPr>
          <p:cNvPr id="125" name="직선 화살표 연결선 124">
            <a:extLst>
              <a:ext uri="{FF2B5EF4-FFF2-40B4-BE49-F238E27FC236}">
                <a16:creationId xmlns:a16="http://schemas.microsoft.com/office/drawing/2014/main" id="{1C9F8EB8-5164-34D2-4E95-03BBE912F98E}"/>
              </a:ext>
            </a:extLst>
          </p:cNvPr>
          <p:cNvCxnSpPr>
            <a:cxnSpLocks/>
          </p:cNvCxnSpPr>
          <p:nvPr/>
        </p:nvCxnSpPr>
        <p:spPr>
          <a:xfrm>
            <a:off x="1305299" y="2400999"/>
            <a:ext cx="19001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6" name="직선 화살표 연결선 125">
            <a:extLst>
              <a:ext uri="{FF2B5EF4-FFF2-40B4-BE49-F238E27FC236}">
                <a16:creationId xmlns:a16="http://schemas.microsoft.com/office/drawing/2014/main" id="{6F92D893-4FBF-8A4E-834D-92DBC52B38B8}"/>
              </a:ext>
            </a:extLst>
          </p:cNvPr>
          <p:cNvCxnSpPr>
            <a:cxnSpLocks/>
          </p:cNvCxnSpPr>
          <p:nvPr/>
        </p:nvCxnSpPr>
        <p:spPr>
          <a:xfrm>
            <a:off x="1302611" y="2690956"/>
            <a:ext cx="277967" cy="1478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7" name="직선 화살표 연결선 126">
            <a:extLst>
              <a:ext uri="{FF2B5EF4-FFF2-40B4-BE49-F238E27FC236}">
                <a16:creationId xmlns:a16="http://schemas.microsoft.com/office/drawing/2014/main" id="{0B4C4A01-BEF5-7BD8-4C34-81B18B176FBA}"/>
              </a:ext>
            </a:extLst>
          </p:cNvPr>
          <p:cNvCxnSpPr>
            <a:cxnSpLocks/>
          </p:cNvCxnSpPr>
          <p:nvPr/>
        </p:nvCxnSpPr>
        <p:spPr>
          <a:xfrm flipH="1">
            <a:off x="718901" y="3011160"/>
            <a:ext cx="41953" cy="2130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8" name="그림 137">
            <a:extLst>
              <a:ext uri="{FF2B5EF4-FFF2-40B4-BE49-F238E27FC236}">
                <a16:creationId xmlns:a16="http://schemas.microsoft.com/office/drawing/2014/main" id="{5343C4DD-2909-9DA2-A06A-D4CE1EC689F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92" t="11375" r="46187" b="40173"/>
          <a:stretch>
            <a:fillRect/>
          </a:stretch>
        </p:blipFill>
        <p:spPr>
          <a:xfrm>
            <a:off x="1619763" y="3912063"/>
            <a:ext cx="628713" cy="1169816"/>
          </a:xfrm>
          <a:prstGeom prst="rect">
            <a:avLst/>
          </a:prstGeom>
        </p:spPr>
      </p:pic>
      <p:cxnSp>
        <p:nvCxnSpPr>
          <p:cNvPr id="139" name="직선 화살표 연결선 138">
            <a:extLst>
              <a:ext uri="{FF2B5EF4-FFF2-40B4-BE49-F238E27FC236}">
                <a16:creationId xmlns:a16="http://schemas.microsoft.com/office/drawing/2014/main" id="{A476FE7A-9E76-4B1D-DBBD-9474F66ED135}"/>
              </a:ext>
            </a:extLst>
          </p:cNvPr>
          <p:cNvCxnSpPr>
            <a:cxnSpLocks/>
          </p:cNvCxnSpPr>
          <p:nvPr/>
        </p:nvCxnSpPr>
        <p:spPr>
          <a:xfrm>
            <a:off x="1058200" y="3022846"/>
            <a:ext cx="28820" cy="11451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1" name="직선 화살표 연결선 140">
            <a:extLst>
              <a:ext uri="{FF2B5EF4-FFF2-40B4-BE49-F238E27FC236}">
                <a16:creationId xmlns:a16="http://schemas.microsoft.com/office/drawing/2014/main" id="{8151BE0E-C544-4F45-472C-643B1A8FE2DB}"/>
              </a:ext>
            </a:extLst>
          </p:cNvPr>
          <p:cNvCxnSpPr>
            <a:cxnSpLocks/>
          </p:cNvCxnSpPr>
          <p:nvPr/>
        </p:nvCxnSpPr>
        <p:spPr>
          <a:xfrm>
            <a:off x="1293187" y="3031727"/>
            <a:ext cx="282051" cy="6879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7" name="TextBox 75">
            <a:extLst>
              <a:ext uri="{FF2B5EF4-FFF2-40B4-BE49-F238E27FC236}">
                <a16:creationId xmlns:a16="http://schemas.microsoft.com/office/drawing/2014/main" id="{C41BD00B-7134-28FA-376A-3A8EED6E95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64" y="5602908"/>
            <a:ext cx="1034007" cy="2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731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송전탑 전선보호대</a:t>
            </a:r>
            <a:endParaRPr lang="en-US" altLang="ko-KR" sz="731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8" name="TextBox 75">
            <a:extLst>
              <a:ext uri="{FF2B5EF4-FFF2-40B4-BE49-F238E27FC236}">
                <a16:creationId xmlns:a16="http://schemas.microsoft.com/office/drawing/2014/main" id="{D69DA6D8-5460-CC48-2F76-2905AAC640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758" y="5087226"/>
            <a:ext cx="752561" cy="2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731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전차선 레일</a:t>
            </a:r>
            <a:endParaRPr lang="en-US" altLang="ko-KR" sz="731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51" name="그림 150">
            <a:extLst>
              <a:ext uri="{FF2B5EF4-FFF2-40B4-BE49-F238E27FC236}">
                <a16:creationId xmlns:a16="http://schemas.microsoft.com/office/drawing/2014/main" id="{7E42CBA7-B85D-CA3A-BB51-1F14A45ADC0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3" t="10905" r="4874" b="10095"/>
          <a:stretch>
            <a:fillRect/>
          </a:stretch>
        </p:blipFill>
        <p:spPr>
          <a:xfrm>
            <a:off x="2587284" y="1947239"/>
            <a:ext cx="452009" cy="678872"/>
          </a:xfrm>
          <a:prstGeom prst="rect">
            <a:avLst/>
          </a:prstGeom>
        </p:spPr>
      </p:pic>
      <p:pic>
        <p:nvPicPr>
          <p:cNvPr id="153" name="그림 152">
            <a:extLst>
              <a:ext uri="{FF2B5EF4-FFF2-40B4-BE49-F238E27FC236}">
                <a16:creationId xmlns:a16="http://schemas.microsoft.com/office/drawing/2014/main" id="{5D315BFF-B84D-BCDF-BE60-153764E3906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9" t="55217" r="5954" b="18737"/>
          <a:stretch>
            <a:fillRect/>
          </a:stretch>
        </p:blipFill>
        <p:spPr>
          <a:xfrm>
            <a:off x="3155360" y="1834880"/>
            <a:ext cx="1047952" cy="400108"/>
          </a:xfrm>
          <a:prstGeom prst="rect">
            <a:avLst/>
          </a:prstGeom>
        </p:spPr>
      </p:pic>
      <p:cxnSp>
        <p:nvCxnSpPr>
          <p:cNvPr id="155" name="직선 화살표 연결선 154">
            <a:extLst>
              <a:ext uri="{FF2B5EF4-FFF2-40B4-BE49-F238E27FC236}">
                <a16:creationId xmlns:a16="http://schemas.microsoft.com/office/drawing/2014/main" id="{862238D7-5C7F-8445-B9FE-564D844ABFAF}"/>
              </a:ext>
            </a:extLst>
          </p:cNvPr>
          <p:cNvCxnSpPr>
            <a:cxnSpLocks/>
            <a:stCxn id="182" idx="3"/>
          </p:cNvCxnSpPr>
          <p:nvPr/>
        </p:nvCxnSpPr>
        <p:spPr>
          <a:xfrm>
            <a:off x="3148070" y="2743503"/>
            <a:ext cx="302764" cy="1735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60" name="그림 159">
            <a:extLst>
              <a:ext uri="{FF2B5EF4-FFF2-40B4-BE49-F238E27FC236}">
                <a16:creationId xmlns:a16="http://schemas.microsoft.com/office/drawing/2014/main" id="{A30DB4BF-FB7C-8F82-F90C-05BB9F757AC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026" y="2315578"/>
            <a:ext cx="786723" cy="460636"/>
          </a:xfrm>
          <a:prstGeom prst="rect">
            <a:avLst/>
          </a:prstGeom>
        </p:spPr>
      </p:pic>
      <p:sp>
        <p:nvSpPr>
          <p:cNvPr id="164" name="TextBox 75">
            <a:extLst>
              <a:ext uri="{FF2B5EF4-FFF2-40B4-BE49-F238E27FC236}">
                <a16:creationId xmlns:a16="http://schemas.microsoft.com/office/drawing/2014/main" id="{D63FE8C0-6A6A-FDD9-A07F-5F2C00F4DA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5489" y="3362554"/>
            <a:ext cx="1378963" cy="317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731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전기차 화재방지 수조 프레임</a:t>
            </a:r>
            <a:endParaRPr lang="en-US" altLang="ko-KR" sz="731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78" name="연결선: 꺾임 177">
            <a:extLst>
              <a:ext uri="{FF2B5EF4-FFF2-40B4-BE49-F238E27FC236}">
                <a16:creationId xmlns:a16="http://schemas.microsoft.com/office/drawing/2014/main" id="{8224A97C-F034-BFC4-09D1-F9D50B15C1E4}"/>
              </a:ext>
            </a:extLst>
          </p:cNvPr>
          <p:cNvCxnSpPr>
            <a:cxnSpLocks/>
          </p:cNvCxnSpPr>
          <p:nvPr/>
        </p:nvCxnSpPr>
        <p:spPr>
          <a:xfrm>
            <a:off x="3466185" y="2400661"/>
            <a:ext cx="459369" cy="307749"/>
          </a:xfrm>
          <a:prstGeom prst="bentConnector3">
            <a:avLst>
              <a:gd name="adj1" fmla="val -1319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2" name="TextBox 75">
            <a:extLst>
              <a:ext uri="{FF2B5EF4-FFF2-40B4-BE49-F238E27FC236}">
                <a16:creationId xmlns:a16="http://schemas.microsoft.com/office/drawing/2014/main" id="{AB972DDA-35EC-A66C-A0E7-34912449F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4633" y="2641103"/>
            <a:ext cx="643437" cy="2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731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AL </a:t>
            </a:r>
            <a:r>
              <a:rPr lang="ko-KR" altLang="en-US" sz="731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압출품</a:t>
            </a:r>
            <a:endParaRPr lang="en-US" altLang="ko-KR" sz="731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83" name="TextBox 75">
            <a:extLst>
              <a:ext uri="{FF2B5EF4-FFF2-40B4-BE49-F238E27FC236}">
                <a16:creationId xmlns:a16="http://schemas.microsoft.com/office/drawing/2014/main" id="{CF391E94-476E-596E-D315-E4E24A0F6B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1893" y="2199051"/>
            <a:ext cx="750484" cy="2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731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AL </a:t>
            </a:r>
            <a:r>
              <a:rPr lang="ko-KR" altLang="en-US" sz="731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압출품</a:t>
            </a:r>
            <a:endParaRPr lang="en-US" altLang="ko-KR" sz="731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84" name="TextBox 75">
            <a:extLst>
              <a:ext uri="{FF2B5EF4-FFF2-40B4-BE49-F238E27FC236}">
                <a16:creationId xmlns:a16="http://schemas.microsoft.com/office/drawing/2014/main" id="{FE6E1A79-AF20-DB8C-E110-01E3512613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2745" y="2766628"/>
            <a:ext cx="937086" cy="2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731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고가 사다리차</a:t>
            </a:r>
            <a:endParaRPr lang="en-US" altLang="ko-KR" sz="731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87" name="TextBox 75">
            <a:extLst>
              <a:ext uri="{FF2B5EF4-FFF2-40B4-BE49-F238E27FC236}">
                <a16:creationId xmlns:a16="http://schemas.microsoft.com/office/drawing/2014/main" id="{CF8DBB95-DAEE-F1CF-579E-72C0C23AE4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8120" y="4688782"/>
            <a:ext cx="643437" cy="2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731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AL </a:t>
            </a:r>
            <a:r>
              <a:rPr lang="ko-KR" altLang="en-US" sz="731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압출품</a:t>
            </a:r>
            <a:endParaRPr lang="en-US" altLang="ko-KR" sz="731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89" name="그림 188">
            <a:extLst>
              <a:ext uri="{FF2B5EF4-FFF2-40B4-BE49-F238E27FC236}">
                <a16:creationId xmlns:a16="http://schemas.microsoft.com/office/drawing/2014/main" id="{72CE7DD3-0FDC-354A-7844-88084C585A9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5" t="1449" r="6541" b="8187"/>
          <a:stretch>
            <a:fillRect/>
          </a:stretch>
        </p:blipFill>
        <p:spPr>
          <a:xfrm>
            <a:off x="2657576" y="5023146"/>
            <a:ext cx="822509" cy="605118"/>
          </a:xfrm>
          <a:prstGeom prst="rect">
            <a:avLst/>
          </a:prstGeom>
        </p:spPr>
      </p:pic>
      <p:sp>
        <p:nvSpPr>
          <p:cNvPr id="190" name="TextBox 75">
            <a:extLst>
              <a:ext uri="{FF2B5EF4-FFF2-40B4-BE49-F238E27FC236}">
                <a16:creationId xmlns:a16="http://schemas.microsoft.com/office/drawing/2014/main" id="{62715454-01A0-12E0-DFC4-64E7D765FC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9784" y="5628259"/>
            <a:ext cx="948424" cy="2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731" b="1">
                <a:latin typeface="맑은 고딕" panose="020B0503020000020004" pitchFamily="50" charset="-127"/>
                <a:ea typeface="맑은 고딕" panose="020B0503020000020004" pitchFamily="50" charset="-127"/>
              </a:rPr>
              <a:t>산업용로봇 레일</a:t>
            </a:r>
            <a:endParaRPr lang="en-US" altLang="ko-KR" sz="731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91" name="직선 화살표 연결선 190">
            <a:extLst>
              <a:ext uri="{FF2B5EF4-FFF2-40B4-BE49-F238E27FC236}">
                <a16:creationId xmlns:a16="http://schemas.microsoft.com/office/drawing/2014/main" id="{C51264F4-4E67-F36C-B72C-FF74B4132D62}"/>
              </a:ext>
            </a:extLst>
          </p:cNvPr>
          <p:cNvCxnSpPr>
            <a:cxnSpLocks/>
          </p:cNvCxnSpPr>
          <p:nvPr/>
        </p:nvCxnSpPr>
        <p:spPr>
          <a:xfrm flipH="1">
            <a:off x="3219227" y="4917078"/>
            <a:ext cx="25729" cy="2639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97" name="그림 196">
            <a:extLst>
              <a:ext uri="{FF2B5EF4-FFF2-40B4-BE49-F238E27FC236}">
                <a16:creationId xmlns:a16="http://schemas.microsoft.com/office/drawing/2014/main" id="{41C0B01D-4C00-9B83-D0EF-A96A17AA615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6"/>
          <a:stretch>
            <a:fillRect/>
          </a:stretch>
        </p:blipFill>
        <p:spPr>
          <a:xfrm>
            <a:off x="3951280" y="4925603"/>
            <a:ext cx="969633" cy="542562"/>
          </a:xfrm>
          <a:prstGeom prst="rect">
            <a:avLst/>
          </a:prstGeom>
        </p:spPr>
      </p:pic>
      <p:sp>
        <p:nvSpPr>
          <p:cNvPr id="198" name="TextBox 75">
            <a:extLst>
              <a:ext uri="{FF2B5EF4-FFF2-40B4-BE49-F238E27FC236}">
                <a16:creationId xmlns:a16="http://schemas.microsoft.com/office/drawing/2014/main" id="{2A375097-C2DE-04E8-83F1-7BE7A8159D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4775" y="5448606"/>
            <a:ext cx="1344258" cy="2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731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경주 </a:t>
            </a:r>
            <a:r>
              <a:rPr lang="en-US" altLang="ko-KR" sz="731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APEC </a:t>
            </a:r>
            <a:r>
              <a:rPr lang="ko-KR" altLang="en-US" sz="731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건축물 커튼 월</a:t>
            </a:r>
            <a:endParaRPr lang="en-US" altLang="ko-KR" sz="731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99" name="직선 화살표 연결선 198">
            <a:extLst>
              <a:ext uri="{FF2B5EF4-FFF2-40B4-BE49-F238E27FC236}">
                <a16:creationId xmlns:a16="http://schemas.microsoft.com/office/drawing/2014/main" id="{D3D4497A-514E-8060-4052-01CAC936FB68}"/>
              </a:ext>
            </a:extLst>
          </p:cNvPr>
          <p:cNvCxnSpPr>
            <a:cxnSpLocks/>
          </p:cNvCxnSpPr>
          <p:nvPr/>
        </p:nvCxnSpPr>
        <p:spPr>
          <a:xfrm>
            <a:off x="3603773" y="4764918"/>
            <a:ext cx="302771" cy="1821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0" name="TextBox 74">
            <a:extLst>
              <a:ext uri="{FF2B5EF4-FFF2-40B4-BE49-F238E27FC236}">
                <a16:creationId xmlns:a16="http://schemas.microsoft.com/office/drawing/2014/main" id="{6AAAD1C2-48B6-F51F-64B3-6A83C76A48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3419" y="1561142"/>
            <a:ext cx="1279517" cy="267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1138" b="1" dirty="0">
                <a:latin typeface="HY목각파임B" panose="02030600000101010101" pitchFamily="18" charset="-127"/>
                <a:ea typeface="HY목각파임B" panose="02030600000101010101" pitchFamily="18" charset="-127"/>
              </a:rPr>
              <a:t>반도체 관련 분야</a:t>
            </a:r>
            <a:endParaRPr lang="en-US" altLang="ko-KR" sz="1138" b="1" dirty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pic>
        <p:nvPicPr>
          <p:cNvPr id="202" name="그림 201">
            <a:extLst>
              <a:ext uri="{FF2B5EF4-FFF2-40B4-BE49-F238E27FC236}">
                <a16:creationId xmlns:a16="http://schemas.microsoft.com/office/drawing/2014/main" id="{17FA8D82-1DC2-890C-67C0-E3AE4EC5D2C9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849" t="33049" r="8094" b="24252"/>
          <a:stretch>
            <a:fillRect/>
          </a:stretch>
        </p:blipFill>
        <p:spPr>
          <a:xfrm>
            <a:off x="5239271" y="1911203"/>
            <a:ext cx="744991" cy="1113993"/>
          </a:xfrm>
          <a:prstGeom prst="rect">
            <a:avLst/>
          </a:prstGeom>
        </p:spPr>
      </p:pic>
      <p:sp>
        <p:nvSpPr>
          <p:cNvPr id="203" name="TextBox 75">
            <a:extLst>
              <a:ext uri="{FF2B5EF4-FFF2-40B4-BE49-F238E27FC236}">
                <a16:creationId xmlns:a16="http://schemas.microsoft.com/office/drawing/2014/main" id="{BADF4370-61AB-31CE-8252-E401CEBB16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4559" y="3059628"/>
            <a:ext cx="1010191" cy="2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731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AL </a:t>
            </a:r>
            <a:r>
              <a:rPr lang="ko-KR" altLang="en-US" sz="731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압출품</a:t>
            </a:r>
            <a:r>
              <a:rPr lang="en-US" altLang="ko-KR" sz="731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731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흑색피막</a:t>
            </a:r>
            <a:r>
              <a:rPr lang="en-US" altLang="ko-KR" sz="731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</p:txBody>
      </p:sp>
      <p:pic>
        <p:nvPicPr>
          <p:cNvPr id="205" name="그림 204">
            <a:extLst>
              <a:ext uri="{FF2B5EF4-FFF2-40B4-BE49-F238E27FC236}">
                <a16:creationId xmlns:a16="http://schemas.microsoft.com/office/drawing/2014/main" id="{EE733EBD-5279-0610-257D-209461563BAE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1010" y="1853245"/>
            <a:ext cx="1086748" cy="1189273"/>
          </a:xfrm>
          <a:prstGeom prst="rect">
            <a:avLst/>
          </a:prstGeom>
        </p:spPr>
      </p:pic>
      <p:sp>
        <p:nvSpPr>
          <p:cNvPr id="206" name="TextBox 75">
            <a:extLst>
              <a:ext uri="{FF2B5EF4-FFF2-40B4-BE49-F238E27FC236}">
                <a16:creationId xmlns:a16="http://schemas.microsoft.com/office/drawing/2014/main" id="{A4DD50B6-4EE0-9DD3-F6CB-AA4F2426AE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8460" y="3055511"/>
            <a:ext cx="1332919" cy="2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731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반도체 오븐장비</a:t>
            </a:r>
            <a:r>
              <a:rPr lang="en-US" altLang="ko-KR" sz="731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(IR-OVEN)</a:t>
            </a:r>
          </a:p>
        </p:txBody>
      </p:sp>
      <p:cxnSp>
        <p:nvCxnSpPr>
          <p:cNvPr id="207" name="직선 화살표 연결선 206">
            <a:extLst>
              <a:ext uri="{FF2B5EF4-FFF2-40B4-BE49-F238E27FC236}">
                <a16:creationId xmlns:a16="http://schemas.microsoft.com/office/drawing/2014/main" id="{4ACA5F1D-ACC7-1BDC-9145-7435D05D8D4E}"/>
              </a:ext>
            </a:extLst>
          </p:cNvPr>
          <p:cNvCxnSpPr>
            <a:cxnSpLocks/>
          </p:cNvCxnSpPr>
          <p:nvPr/>
        </p:nvCxnSpPr>
        <p:spPr>
          <a:xfrm>
            <a:off x="6058953" y="2468192"/>
            <a:ext cx="30911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11" name="그림 210">
            <a:extLst>
              <a:ext uri="{FF2B5EF4-FFF2-40B4-BE49-F238E27FC236}">
                <a16:creationId xmlns:a16="http://schemas.microsoft.com/office/drawing/2014/main" id="{5263A674-914D-12F5-5FBE-DC7592F8AC0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438" y="4457478"/>
            <a:ext cx="1937693" cy="338797"/>
          </a:xfrm>
          <a:prstGeom prst="rect">
            <a:avLst/>
          </a:prstGeom>
        </p:spPr>
      </p:pic>
      <p:pic>
        <p:nvPicPr>
          <p:cNvPr id="213" name="그림 212">
            <a:extLst>
              <a:ext uri="{FF2B5EF4-FFF2-40B4-BE49-F238E27FC236}">
                <a16:creationId xmlns:a16="http://schemas.microsoft.com/office/drawing/2014/main" id="{CCF4E05B-7369-48CE-38FA-DC88BD943106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5337" y="5293882"/>
            <a:ext cx="552749" cy="596971"/>
          </a:xfrm>
          <a:prstGeom prst="rect">
            <a:avLst/>
          </a:prstGeom>
        </p:spPr>
      </p:pic>
      <p:pic>
        <p:nvPicPr>
          <p:cNvPr id="215" name="그림 214">
            <a:extLst>
              <a:ext uri="{FF2B5EF4-FFF2-40B4-BE49-F238E27FC236}">
                <a16:creationId xmlns:a16="http://schemas.microsoft.com/office/drawing/2014/main" id="{E42DA33E-BB83-1558-27F6-013A8CFA2BD8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063" y="4923279"/>
            <a:ext cx="1950075" cy="298235"/>
          </a:xfrm>
          <a:prstGeom prst="rect">
            <a:avLst/>
          </a:prstGeom>
        </p:spPr>
      </p:pic>
      <p:pic>
        <p:nvPicPr>
          <p:cNvPr id="217" name="그림 216">
            <a:extLst>
              <a:ext uri="{FF2B5EF4-FFF2-40B4-BE49-F238E27FC236}">
                <a16:creationId xmlns:a16="http://schemas.microsoft.com/office/drawing/2014/main" id="{A468052B-39FA-29AE-0221-D4075900E79D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438" y="3970084"/>
            <a:ext cx="1937693" cy="393756"/>
          </a:xfrm>
          <a:prstGeom prst="rect">
            <a:avLst/>
          </a:prstGeom>
        </p:spPr>
      </p:pic>
      <p:pic>
        <p:nvPicPr>
          <p:cNvPr id="221" name="그림 220">
            <a:extLst>
              <a:ext uri="{FF2B5EF4-FFF2-40B4-BE49-F238E27FC236}">
                <a16:creationId xmlns:a16="http://schemas.microsoft.com/office/drawing/2014/main" id="{35B65284-A751-26AE-B799-DF6103E4C2FC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6070" y="4457474"/>
            <a:ext cx="1937691" cy="283654"/>
          </a:xfrm>
          <a:prstGeom prst="rect">
            <a:avLst/>
          </a:prstGeom>
        </p:spPr>
      </p:pic>
      <p:pic>
        <p:nvPicPr>
          <p:cNvPr id="223" name="그림 222">
            <a:extLst>
              <a:ext uri="{FF2B5EF4-FFF2-40B4-BE49-F238E27FC236}">
                <a16:creationId xmlns:a16="http://schemas.microsoft.com/office/drawing/2014/main" id="{FD57EF48-DB63-DFB6-2207-E5EF8B7B88A4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5959" y="3977876"/>
            <a:ext cx="1937692" cy="378164"/>
          </a:xfrm>
          <a:prstGeom prst="rect">
            <a:avLst/>
          </a:prstGeom>
        </p:spPr>
      </p:pic>
      <p:pic>
        <p:nvPicPr>
          <p:cNvPr id="225" name="그림 224">
            <a:extLst>
              <a:ext uri="{FF2B5EF4-FFF2-40B4-BE49-F238E27FC236}">
                <a16:creationId xmlns:a16="http://schemas.microsoft.com/office/drawing/2014/main" id="{4EAD96BE-CA9C-4C6A-9B4D-FD5548F8648E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4417" y="4876330"/>
            <a:ext cx="1859263" cy="277673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F515FA87-999B-26C2-84AF-9665742675BE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131" y="4352885"/>
            <a:ext cx="974157" cy="54796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7EDDB-DE43-3C53-6063-5F82CE09C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그룹 21">
            <a:extLst>
              <a:ext uri="{FF2B5EF4-FFF2-40B4-BE49-F238E27FC236}">
                <a16:creationId xmlns:a16="http://schemas.microsoft.com/office/drawing/2014/main" id="{D140C4D3-146D-3004-6F3B-612961BA0A56}"/>
              </a:ext>
            </a:extLst>
          </p:cNvPr>
          <p:cNvGrpSpPr/>
          <p:nvPr/>
        </p:nvGrpSpPr>
        <p:grpSpPr>
          <a:xfrm>
            <a:off x="472514" y="1632262"/>
            <a:ext cx="9063372" cy="4043288"/>
            <a:chOff x="559599" y="1893519"/>
            <a:chExt cx="8786813" cy="4043288"/>
          </a:xfrm>
        </p:grpSpPr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07EBFD76-4F4F-F828-B442-7C2311B80A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93" t="8612" r="21417" b="2626"/>
            <a:stretch>
              <a:fillRect/>
            </a:stretch>
          </p:blipFill>
          <p:spPr>
            <a:xfrm>
              <a:off x="1008497" y="2788969"/>
              <a:ext cx="3065111" cy="225239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01469C2E-9125-7B7E-FE03-0B678EE6B1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4669" y="2343183"/>
              <a:ext cx="2759467" cy="139391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F1877CDA-3454-F36B-6493-DB7B7B142D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4669" y="4093209"/>
              <a:ext cx="2759467" cy="148006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1" name="화살표: 오른쪽 10">
              <a:extLst>
                <a:ext uri="{FF2B5EF4-FFF2-40B4-BE49-F238E27FC236}">
                  <a16:creationId xmlns:a16="http://schemas.microsoft.com/office/drawing/2014/main" id="{6749B532-C306-E8DA-1DD5-7AE4FC3FA714}"/>
                </a:ext>
              </a:extLst>
            </p:cNvPr>
            <p:cNvSpPr/>
            <p:nvPr/>
          </p:nvSpPr>
          <p:spPr>
            <a:xfrm>
              <a:off x="4755888" y="3737112"/>
              <a:ext cx="471265" cy="356108"/>
            </a:xfrm>
            <a:prstGeom prst="rightArrow">
              <a:avLst/>
            </a:prstGeom>
            <a:solidFill>
              <a:srgbClr val="E9E9E9"/>
            </a:solidFill>
            <a:ln>
              <a:solidFill>
                <a:schemeClr val="tx1"/>
              </a:solidFill>
            </a:ln>
            <a:effectLst>
              <a:glow rad="101600">
                <a:srgbClr val="00206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모서리가 둥근 직사각형 122">
              <a:extLst>
                <a:ext uri="{FF2B5EF4-FFF2-40B4-BE49-F238E27FC236}">
                  <a16:creationId xmlns:a16="http://schemas.microsoft.com/office/drawing/2014/main" id="{EA6FE72A-FC7B-9FAD-0964-A707CD867BDE}"/>
                </a:ext>
              </a:extLst>
            </p:cNvPr>
            <p:cNvSpPr/>
            <p:nvPr/>
          </p:nvSpPr>
          <p:spPr bwMode="auto">
            <a:xfrm>
              <a:off x="559599" y="1893519"/>
              <a:ext cx="8786813" cy="4043288"/>
            </a:xfrm>
            <a:prstGeom prst="roundRect">
              <a:avLst>
                <a:gd name="adj" fmla="val 10910"/>
              </a:avLst>
            </a:prstGeom>
            <a:noFill/>
            <a:ln w="19050">
              <a:solidFill>
                <a:schemeClr val="tx2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dirty="0"/>
            </a:p>
          </p:txBody>
        </p:sp>
        <p:sp>
          <p:nvSpPr>
            <p:cNvPr id="16" name="TextBox 75">
              <a:extLst>
                <a:ext uri="{FF2B5EF4-FFF2-40B4-BE49-F238E27FC236}">
                  <a16:creationId xmlns:a16="http://schemas.microsoft.com/office/drawing/2014/main" id="{3D5CFFEE-C02D-8CDE-BC2C-E6DDA7A38B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10528" y="5119445"/>
              <a:ext cx="1010191" cy="217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50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813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▶ </a:t>
              </a:r>
              <a:r>
                <a:rPr lang="en-US" altLang="ko-KR" sz="813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AL </a:t>
              </a:r>
              <a:r>
                <a:rPr lang="ko-KR" altLang="en-US" sz="813" b="1" dirty="0" err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압출품</a:t>
              </a:r>
              <a:endParaRPr lang="en-US" altLang="ko-KR" sz="813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7" name="TextBox 75">
              <a:extLst>
                <a:ext uri="{FF2B5EF4-FFF2-40B4-BE49-F238E27FC236}">
                  <a16:creationId xmlns:a16="http://schemas.microsoft.com/office/drawing/2014/main" id="{D5EC78BC-C61A-DAC2-1370-002A9989F0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57970" y="5661256"/>
              <a:ext cx="1450273" cy="2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50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731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▶ 경주 </a:t>
              </a:r>
              <a:r>
                <a:rPr lang="en-US" altLang="ko-KR" sz="731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APEC </a:t>
              </a:r>
              <a:r>
                <a:rPr lang="ko-KR" altLang="en-US" sz="731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건축물 커튼 월</a:t>
              </a:r>
              <a:endParaRPr lang="en-US" altLang="ko-KR" sz="731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EE60898A-881F-F37A-B607-7D9066119E01}"/>
                </a:ext>
              </a:extLst>
            </p:cNvPr>
            <p:cNvSpPr/>
            <p:nvPr/>
          </p:nvSpPr>
          <p:spPr>
            <a:xfrm>
              <a:off x="6956980" y="2974633"/>
              <a:ext cx="654845" cy="676012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56FA456D-CD27-C25B-F24C-6EC6DC735B64}"/>
                </a:ext>
              </a:extLst>
            </p:cNvPr>
            <p:cNvSpPr/>
            <p:nvPr/>
          </p:nvSpPr>
          <p:spPr>
            <a:xfrm>
              <a:off x="6302138" y="4536161"/>
              <a:ext cx="654845" cy="676012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3" name="TextBox 74">
            <a:extLst>
              <a:ext uri="{FF2B5EF4-FFF2-40B4-BE49-F238E27FC236}">
                <a16:creationId xmlns:a16="http://schemas.microsoft.com/office/drawing/2014/main" id="{C52CF0F2-7D52-27B8-5809-E19095D3E4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209" y="695635"/>
            <a:ext cx="449675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1800" b="1" dirty="0">
                <a:latin typeface="HY목각파임B" panose="02030600000101010101" pitchFamily="18" charset="-127"/>
                <a:ea typeface="HY목각파임B" panose="02030600000101010101" pitchFamily="18" charset="-127"/>
              </a:rPr>
              <a:t>◆ 커튼 월 분야</a:t>
            </a:r>
            <a:endParaRPr lang="en-US" altLang="ko-KR" sz="1800" b="1" dirty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43BF044-28F0-E338-2CAA-A1F386C09CF8}"/>
              </a:ext>
            </a:extLst>
          </p:cNvPr>
          <p:cNvSpPr txBox="1"/>
          <p:nvPr/>
        </p:nvSpPr>
        <p:spPr>
          <a:xfrm>
            <a:off x="241210" y="126407"/>
            <a:ext cx="2400016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b="1" dirty="0">
                <a:latin typeface="+mn-lt"/>
                <a:ea typeface="+mn-ea"/>
              </a:rPr>
              <a:t>3. </a:t>
            </a:r>
            <a:r>
              <a:rPr lang="ko-KR" altLang="en-US" sz="2400" b="1" dirty="0">
                <a:latin typeface="+mn-lt"/>
                <a:ea typeface="+mn-ea"/>
              </a:rPr>
              <a:t>사업 분야 </a:t>
            </a:r>
            <a:r>
              <a:rPr lang="en-US" altLang="ko-KR" sz="2400" b="1" dirty="0">
                <a:latin typeface="+mn-lt"/>
                <a:ea typeface="+mn-ea"/>
              </a:rPr>
              <a:t>(5)</a:t>
            </a:r>
            <a:endParaRPr lang="ko-KR" altLang="en-US" sz="2400" b="1" dirty="0">
              <a:latin typeface="+mn-lt"/>
              <a:ea typeface="+mn-ea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6D1763FA-C716-BDE0-4A40-3A4E1231A3C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132" y="262100"/>
            <a:ext cx="2398012" cy="326120"/>
          </a:xfrm>
          <a:prstGeom prst="rect">
            <a:avLst/>
          </a:prstGeom>
        </p:spPr>
      </p:pic>
      <p:sp>
        <p:nvSpPr>
          <p:cNvPr id="21" name="Rectangle 6">
            <a:extLst>
              <a:ext uri="{FF2B5EF4-FFF2-40B4-BE49-F238E27FC236}">
                <a16:creationId xmlns:a16="http://schemas.microsoft.com/office/drawing/2014/main" id="{51D644BC-ECD4-0392-A275-BDA02F4863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210" y="588072"/>
            <a:ext cx="9500607" cy="103734"/>
          </a:xfrm>
          <a:prstGeom prst="rect">
            <a:avLst/>
          </a:prstGeom>
          <a:solidFill>
            <a:srgbClr val="266195"/>
          </a:solidFill>
          <a:ln>
            <a:noFill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951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01881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C412CAB0-0372-B610-F6C2-47C5AF9BD8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9" t="5667" r="1950" b="1347"/>
          <a:stretch>
            <a:fillRect/>
          </a:stretch>
        </p:blipFill>
        <p:spPr>
          <a:xfrm>
            <a:off x="4781461" y="3790695"/>
            <a:ext cx="4649912" cy="18978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0" name="표 9">
            <a:extLst>
              <a:ext uri="{FF2B5EF4-FFF2-40B4-BE49-F238E27FC236}">
                <a16:creationId xmlns:a16="http://schemas.microsoft.com/office/drawing/2014/main" id="{3A718B8D-29C0-A84D-3C6E-90CAA80C1C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2658867"/>
              </p:ext>
            </p:extLst>
          </p:nvPr>
        </p:nvGraphicFramePr>
        <p:xfrm>
          <a:off x="241215" y="1498561"/>
          <a:ext cx="9500602" cy="127952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900120">
                  <a:extLst>
                    <a:ext uri="{9D8B030D-6E8A-4147-A177-3AD203B41FA5}">
                      <a16:colId xmlns:a16="http://schemas.microsoft.com/office/drawing/2014/main" val="4132930335"/>
                    </a:ext>
                  </a:extLst>
                </a:gridCol>
                <a:gridCol w="573303">
                  <a:extLst>
                    <a:ext uri="{9D8B030D-6E8A-4147-A177-3AD203B41FA5}">
                      <a16:colId xmlns:a16="http://schemas.microsoft.com/office/drawing/2014/main" val="2518376780"/>
                    </a:ext>
                  </a:extLst>
                </a:gridCol>
                <a:gridCol w="3328987">
                  <a:extLst>
                    <a:ext uri="{9D8B030D-6E8A-4147-A177-3AD203B41FA5}">
                      <a16:colId xmlns:a16="http://schemas.microsoft.com/office/drawing/2014/main" val="2316713125"/>
                    </a:ext>
                  </a:extLst>
                </a:gridCol>
                <a:gridCol w="1798072">
                  <a:extLst>
                    <a:ext uri="{9D8B030D-6E8A-4147-A177-3AD203B41FA5}">
                      <a16:colId xmlns:a16="http://schemas.microsoft.com/office/drawing/2014/main" val="280551213"/>
                    </a:ext>
                  </a:extLst>
                </a:gridCol>
                <a:gridCol w="1900120">
                  <a:extLst>
                    <a:ext uri="{9D8B030D-6E8A-4147-A177-3AD203B41FA5}">
                      <a16:colId xmlns:a16="http://schemas.microsoft.com/office/drawing/2014/main" val="2344086405"/>
                    </a:ext>
                  </a:extLst>
                </a:gridCol>
              </a:tblGrid>
              <a:tr h="30130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solidFill>
                            <a:schemeClr val="tx1"/>
                          </a:solidFill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설비</a:t>
                      </a:r>
                      <a:endParaRPr lang="en-US" altLang="ko-KR" sz="1600" dirty="0">
                        <a:solidFill>
                          <a:schemeClr val="tx1"/>
                        </a:solidFill>
                        <a:latin typeface="HY목각파임B" panose="02030600000101010101" pitchFamily="18" charset="-127"/>
                        <a:ea typeface="HY목각파임B" panose="02030600000101010101" pitchFamily="18" charset="-127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solidFill>
                            <a:schemeClr val="tx1"/>
                          </a:solidFill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수량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solidFill>
                            <a:schemeClr val="tx1"/>
                          </a:solidFill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규격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solidFill>
                            <a:schemeClr val="tx1"/>
                          </a:solidFill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제조사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solidFill>
                            <a:schemeClr val="tx1"/>
                          </a:solidFill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비고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341382"/>
                  </a:ext>
                </a:extLst>
              </a:tr>
              <a:tr h="480695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300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NC</a:t>
                      </a:r>
                      <a:r>
                        <a:rPr lang="ko-KR" altLang="en-US" sz="1300" dirty="0">
                          <a:latin typeface="Artifakt Element Black" panose="020B0A03050000020004" pitchFamily="34" charset="0"/>
                          <a:ea typeface="+mn-ea"/>
                        </a:rPr>
                        <a:t> </a:t>
                      </a:r>
                      <a:r>
                        <a:rPr lang="ko-KR" altLang="en-US" sz="1300" dirty="0" err="1">
                          <a:latin typeface="Artifakt Element Black" panose="020B0A03050000020004" pitchFamily="34" charset="0"/>
                          <a:ea typeface="+mn-ea"/>
                        </a:rPr>
                        <a:t>가공기</a:t>
                      </a:r>
                      <a:endParaRPr lang="ko-KR" altLang="en-US" sz="1300" dirty="0">
                        <a:latin typeface="Artifakt Element Black" panose="020B0A03050000020004" pitchFamily="34" charset="0"/>
                        <a:ea typeface="+mn-ea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300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1</a:t>
                      </a:r>
                      <a:endParaRPr lang="ko-KR" altLang="en-US" sz="1300" dirty="0">
                        <a:latin typeface="Artifakt Element Black" panose="020B0A03050000020004" pitchFamily="34" charset="0"/>
                        <a:ea typeface="+mn-ea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X6,000, Y420, Z550, </a:t>
                      </a:r>
                    </a:p>
                    <a:p>
                      <a:pPr algn="ctr" latinLnBrk="1"/>
                      <a:r>
                        <a:rPr lang="ko-KR" altLang="en-US" sz="1300" b="1" dirty="0" err="1">
                          <a:latin typeface="Artifakt Element Black" panose="020B0A03050000020004" pitchFamily="34" charset="0"/>
                          <a:ea typeface="+mn-ea"/>
                        </a:rPr>
                        <a:t>톱앵글헤드</a:t>
                      </a:r>
                      <a:r>
                        <a:rPr lang="en-US" altLang="ko-KR" sz="1300" b="1" dirty="0">
                          <a:latin typeface="Artifakt Element Black" panose="020B0A03050000020004" pitchFamily="34" charset="0"/>
                          <a:ea typeface="+mn-ea"/>
                        </a:rPr>
                        <a:t>*</a:t>
                      </a:r>
                      <a:r>
                        <a:rPr lang="en-US" altLang="ko-KR" sz="1300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Ø255</a:t>
                      </a:r>
                      <a:endParaRPr lang="ko-KR" altLang="en-US" sz="1300" dirty="0">
                        <a:latin typeface="Artifakt Element Black" panose="020B0A03050000020004" pitchFamily="34" charset="0"/>
                        <a:ea typeface="+mn-ea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300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SAWAIRI(JAPAN)</a:t>
                      </a:r>
                      <a:endParaRPr lang="ko-KR" altLang="en-US" sz="1300" dirty="0">
                        <a:latin typeface="Artifakt Element Black" panose="020B0A03050000020004" pitchFamily="34" charset="0"/>
                        <a:ea typeface="+mn-ea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궁서B" panose="02030600000101010101" pitchFamily="18" charset="-127"/>
                        <a:ea typeface="HY궁서B" panose="02030600000101010101" pitchFamily="18" charset="-127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59992"/>
                  </a:ext>
                </a:extLst>
              </a:tr>
              <a:tr h="480695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300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MCT </a:t>
                      </a:r>
                      <a:r>
                        <a:rPr lang="ko-KR" altLang="en-US" sz="1300" dirty="0" err="1">
                          <a:latin typeface="Artifakt Element Black" panose="020B0A03050000020004" pitchFamily="34" charset="0"/>
                          <a:ea typeface="+mn-ea"/>
                        </a:rPr>
                        <a:t>가공기</a:t>
                      </a:r>
                      <a:endParaRPr lang="ko-KR" altLang="en-US" sz="1300" dirty="0">
                        <a:latin typeface="Artifakt Element Black" panose="020B0A03050000020004" pitchFamily="34" charset="0"/>
                        <a:ea typeface="+mn-ea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300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1</a:t>
                      </a:r>
                      <a:endParaRPr lang="ko-KR" altLang="en-US" sz="1300" dirty="0">
                        <a:latin typeface="Artifakt Element Black" panose="020B0A03050000020004" pitchFamily="34" charset="0"/>
                        <a:ea typeface="+mn-ea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altLang="ko-KR" sz="1300" b="0" i="0" u="none" strike="noStrike" kern="1200" baseline="0" dirty="0">
                          <a:solidFill>
                            <a:schemeClr val="dk1"/>
                          </a:solidFill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  <a:cs typeface="+mn-cs"/>
                        </a:rPr>
                        <a:t>X Axis-600,Y Axis-1000,</a:t>
                      </a:r>
                    </a:p>
                    <a:p>
                      <a:pPr algn="ctr"/>
                      <a:r>
                        <a:rPr lang="es-ES" altLang="ko-KR" sz="1300" b="0" i="0" u="none" strike="noStrike" kern="1200" baseline="0" dirty="0">
                          <a:solidFill>
                            <a:schemeClr val="dk1"/>
                          </a:solidFill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  <a:cs typeface="+mn-cs"/>
                        </a:rPr>
                        <a:t>Z axis-600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300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UGINT(CHINA)</a:t>
                      </a:r>
                      <a:endParaRPr lang="ko-KR" altLang="en-US" sz="1300" dirty="0">
                        <a:latin typeface="Artifakt Element Black" panose="020B0A03050000020004" pitchFamily="34" charset="0"/>
                        <a:ea typeface="+mn-ea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HY궁서B" panose="02030600000101010101" pitchFamily="18" charset="-127"/>
                        <a:ea typeface="HY궁서B" panose="02030600000101010101" pitchFamily="18" charset="-127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6503282"/>
                  </a:ext>
                </a:extLst>
              </a:tr>
            </a:tbl>
          </a:graphicData>
        </a:graphic>
      </p:graphicFrame>
      <p:pic>
        <p:nvPicPr>
          <p:cNvPr id="3" name="그림 2">
            <a:extLst>
              <a:ext uri="{FF2B5EF4-FFF2-40B4-BE49-F238E27FC236}">
                <a16:creationId xmlns:a16="http://schemas.microsoft.com/office/drawing/2014/main" id="{4ECACE48-328C-1991-A7E9-3DFCF5F90B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9" y="3209311"/>
            <a:ext cx="3017510" cy="306061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0E9356-2869-FC13-3FA5-7A33254EDBE9}"/>
              </a:ext>
            </a:extLst>
          </p:cNvPr>
          <p:cNvSpPr txBox="1"/>
          <p:nvPr/>
        </p:nvSpPr>
        <p:spPr>
          <a:xfrm>
            <a:off x="241210" y="126407"/>
            <a:ext cx="1891865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b="1" dirty="0">
                <a:latin typeface="+mn-lt"/>
                <a:ea typeface="+mn-ea"/>
              </a:rPr>
              <a:t>4. </a:t>
            </a:r>
            <a:r>
              <a:rPr lang="ko-KR" altLang="en-US" sz="2400" b="1" dirty="0">
                <a:latin typeface="+mn-lt"/>
                <a:ea typeface="+mn-ea"/>
              </a:rPr>
              <a:t>보유 장비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BD965FF8-5285-690E-569A-937AFF16A4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132" y="262100"/>
            <a:ext cx="2398012" cy="326120"/>
          </a:xfrm>
          <a:prstGeom prst="rect">
            <a:avLst/>
          </a:prstGeom>
        </p:spPr>
      </p:pic>
      <p:sp>
        <p:nvSpPr>
          <p:cNvPr id="8" name="Rectangle 6">
            <a:extLst>
              <a:ext uri="{FF2B5EF4-FFF2-40B4-BE49-F238E27FC236}">
                <a16:creationId xmlns:a16="http://schemas.microsoft.com/office/drawing/2014/main" id="{E648E814-E44B-F0D8-9F8A-9C69F18369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210" y="588072"/>
            <a:ext cx="9500607" cy="103734"/>
          </a:xfrm>
          <a:prstGeom prst="rect">
            <a:avLst/>
          </a:prstGeom>
          <a:solidFill>
            <a:srgbClr val="266195"/>
          </a:solidFill>
          <a:ln>
            <a:noFill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951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297302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표 6">
            <a:extLst>
              <a:ext uri="{FF2B5EF4-FFF2-40B4-BE49-F238E27FC236}">
                <a16:creationId xmlns:a16="http://schemas.microsoft.com/office/drawing/2014/main" id="{5BEC19EF-1284-7620-126A-BC67BA9F74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56899"/>
              </p:ext>
            </p:extLst>
          </p:nvPr>
        </p:nvGraphicFramePr>
        <p:xfrm>
          <a:off x="241211" y="1188908"/>
          <a:ext cx="9500606" cy="1579992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537469">
                  <a:extLst>
                    <a:ext uri="{9D8B030D-6E8A-4147-A177-3AD203B41FA5}">
                      <a16:colId xmlns:a16="http://schemas.microsoft.com/office/drawing/2014/main" val="558812741"/>
                    </a:ext>
                  </a:extLst>
                </a:gridCol>
                <a:gridCol w="2228851">
                  <a:extLst>
                    <a:ext uri="{9D8B030D-6E8A-4147-A177-3AD203B41FA5}">
                      <a16:colId xmlns:a16="http://schemas.microsoft.com/office/drawing/2014/main" val="903502897"/>
                    </a:ext>
                  </a:extLst>
                </a:gridCol>
                <a:gridCol w="3015401">
                  <a:extLst>
                    <a:ext uri="{9D8B030D-6E8A-4147-A177-3AD203B41FA5}">
                      <a16:colId xmlns:a16="http://schemas.microsoft.com/office/drawing/2014/main" val="453244541"/>
                    </a:ext>
                  </a:extLst>
                </a:gridCol>
                <a:gridCol w="3718885">
                  <a:extLst>
                    <a:ext uri="{9D8B030D-6E8A-4147-A177-3AD203B41FA5}">
                      <a16:colId xmlns:a16="http://schemas.microsoft.com/office/drawing/2014/main" val="1894821676"/>
                    </a:ext>
                  </a:extLst>
                </a:gridCol>
              </a:tblGrid>
              <a:tr h="315464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No.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HY목각파임B" panose="02030600000101010101" pitchFamily="18" charset="-127"/>
                        <a:ea typeface="HY목각파임B" panose="02030600000101010101" pitchFamily="18" charset="-127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Maker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HY목각파임B" panose="02030600000101010101" pitchFamily="18" charset="-127"/>
                        <a:ea typeface="HY목각파임B" panose="02030600000101010101" pitchFamily="18" charset="-127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600" dirty="0">
                          <a:solidFill>
                            <a:schemeClr val="tx1"/>
                          </a:solidFill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소재지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600" dirty="0">
                          <a:solidFill>
                            <a:schemeClr val="tx1"/>
                          </a:solidFill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주요 생산 라인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38557"/>
                  </a:ext>
                </a:extLst>
              </a:tr>
              <a:tr h="31546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1</a:t>
                      </a:r>
                      <a:endParaRPr lang="ko-KR" altLang="en-US" sz="1300" dirty="0">
                        <a:latin typeface="Artifakt Element Black" panose="020B0A03050000020004" pitchFamily="34" charset="0"/>
                        <a:ea typeface="+mn-ea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b="0" dirty="0">
                          <a:latin typeface="Artifakt Element Black" panose="020B0A03050000020004" pitchFamily="34" charset="0"/>
                          <a:ea typeface="+mn-ea"/>
                        </a:rPr>
                        <a:t>신양금속공업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b="0" dirty="0">
                          <a:latin typeface="Artifakt Element Black" panose="020B0A03050000020004" pitchFamily="34" charset="0"/>
                          <a:ea typeface="+mn-ea"/>
                        </a:rPr>
                        <a:t>안산시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b="0" dirty="0" err="1">
                          <a:latin typeface="Artifakt Element Black" panose="020B0A03050000020004" pitchFamily="34" charset="0"/>
                          <a:ea typeface="+mn-ea"/>
                        </a:rPr>
                        <a:t>금형제작</a:t>
                      </a:r>
                      <a:r>
                        <a:rPr lang="en-US" altLang="ko-KR" sz="1300" b="0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, </a:t>
                      </a:r>
                      <a:r>
                        <a:rPr lang="ko-KR" altLang="en-US" sz="1300" b="0" dirty="0">
                          <a:latin typeface="Artifakt Element Black" panose="020B0A03050000020004" pitchFamily="34" charset="0"/>
                          <a:ea typeface="+mn-ea"/>
                        </a:rPr>
                        <a:t>압출</a:t>
                      </a:r>
                      <a:r>
                        <a:rPr lang="en-US" altLang="ko-KR" sz="1300" b="0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(1~8</a:t>
                      </a:r>
                      <a:r>
                        <a:rPr lang="ko-KR" altLang="en-US" sz="1300" b="0" dirty="0">
                          <a:latin typeface="Artifakt Element Black" panose="020B0A03050000020004" pitchFamily="34" charset="0"/>
                          <a:ea typeface="+mn-ea"/>
                        </a:rPr>
                        <a:t>호기</a:t>
                      </a:r>
                      <a:r>
                        <a:rPr lang="en-US" altLang="ko-KR" sz="1300" b="0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), </a:t>
                      </a:r>
                      <a:r>
                        <a:rPr lang="ko-KR" altLang="en-US" sz="1300" b="0" dirty="0">
                          <a:latin typeface="Artifakt Element Black" panose="020B0A03050000020004" pitchFamily="34" charset="0"/>
                          <a:ea typeface="+mn-ea"/>
                        </a:rPr>
                        <a:t>피막</a:t>
                      </a:r>
                      <a:r>
                        <a:rPr lang="en-US" altLang="ko-KR" sz="1300" b="0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, </a:t>
                      </a:r>
                      <a:r>
                        <a:rPr lang="ko-KR" altLang="en-US" sz="1300" b="0" dirty="0">
                          <a:latin typeface="Artifakt Element Black" panose="020B0A03050000020004" pitchFamily="34" charset="0"/>
                          <a:ea typeface="+mn-ea"/>
                        </a:rPr>
                        <a:t>절단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790534"/>
                  </a:ext>
                </a:extLst>
              </a:tr>
              <a:tr h="31546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2</a:t>
                      </a:r>
                      <a:endParaRPr lang="ko-KR" altLang="en-US" sz="1300" dirty="0">
                        <a:latin typeface="Artifakt Element Black" panose="020B0A03050000020004" pitchFamily="34" charset="0"/>
                        <a:ea typeface="+mn-ea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b="0" dirty="0" err="1">
                          <a:latin typeface="Artifakt Element Black" panose="020B0A03050000020004" pitchFamily="34" charset="0"/>
                          <a:ea typeface="+mn-ea"/>
                        </a:rPr>
                        <a:t>아이디에이</a:t>
                      </a:r>
                      <a:endParaRPr lang="ko-KR" altLang="en-US" sz="1300" b="0" dirty="0">
                        <a:latin typeface="Artifakt Element Black" panose="020B0A03050000020004" pitchFamily="34" charset="0"/>
                        <a:ea typeface="+mn-ea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b="0" dirty="0">
                          <a:latin typeface="Artifakt Element Black" panose="020B0A03050000020004" pitchFamily="34" charset="0"/>
                          <a:ea typeface="+mn-ea"/>
                        </a:rPr>
                        <a:t>화성시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b="0" dirty="0" err="1">
                          <a:latin typeface="Artifakt Element Black" panose="020B0A03050000020004" pitchFamily="34" charset="0"/>
                          <a:ea typeface="+mn-ea"/>
                        </a:rPr>
                        <a:t>금형제작</a:t>
                      </a:r>
                      <a:r>
                        <a:rPr lang="en-US" altLang="ko-KR" sz="1300" b="0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, </a:t>
                      </a:r>
                      <a:r>
                        <a:rPr lang="ko-KR" altLang="en-US" sz="1300" b="0" dirty="0">
                          <a:latin typeface="Artifakt Element Black" panose="020B0A03050000020004" pitchFamily="34" charset="0"/>
                          <a:ea typeface="+mn-ea"/>
                        </a:rPr>
                        <a:t>압출</a:t>
                      </a:r>
                      <a:r>
                        <a:rPr lang="en-US" altLang="ko-KR" sz="1300" b="0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, </a:t>
                      </a:r>
                      <a:r>
                        <a:rPr lang="ko-KR" altLang="en-US" sz="1300" b="0" dirty="0">
                          <a:latin typeface="Artifakt Element Black" panose="020B0A03050000020004" pitchFamily="34" charset="0"/>
                          <a:ea typeface="+mn-ea"/>
                        </a:rPr>
                        <a:t>절단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3247061"/>
                  </a:ext>
                </a:extLst>
              </a:tr>
              <a:tr h="31546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3</a:t>
                      </a:r>
                      <a:endParaRPr lang="ko-KR" altLang="en-US" sz="1300" dirty="0">
                        <a:latin typeface="Artifakt Element Black" panose="020B0A03050000020004" pitchFamily="34" charset="0"/>
                        <a:ea typeface="+mn-ea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b="0" dirty="0" err="1">
                          <a:latin typeface="Artifakt Element Black" panose="020B0A03050000020004" pitchFamily="34" charset="0"/>
                          <a:ea typeface="+mn-ea"/>
                        </a:rPr>
                        <a:t>알루스</a:t>
                      </a:r>
                      <a:endParaRPr lang="ko-KR" altLang="en-US" sz="1300" b="0" dirty="0">
                        <a:latin typeface="Artifakt Element Black" panose="020B0A03050000020004" pitchFamily="34" charset="0"/>
                        <a:ea typeface="+mn-ea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b="0" dirty="0">
                          <a:latin typeface="Artifakt Element Black" panose="020B0A03050000020004" pitchFamily="34" charset="0"/>
                          <a:ea typeface="+mn-ea"/>
                        </a:rPr>
                        <a:t>안산시</a:t>
                      </a:r>
                      <a:r>
                        <a:rPr lang="en-US" altLang="ko-KR" sz="1300" b="0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, </a:t>
                      </a:r>
                      <a:r>
                        <a:rPr lang="ko-KR" altLang="en-US" sz="1300" b="0" dirty="0">
                          <a:latin typeface="Artifakt Element Black" panose="020B0A03050000020004" pitchFamily="34" charset="0"/>
                          <a:ea typeface="+mn-ea"/>
                        </a:rPr>
                        <a:t>충북 진천군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b="0" dirty="0" err="1">
                          <a:latin typeface="Artifakt Element Black" panose="020B0A03050000020004" pitchFamily="34" charset="0"/>
                          <a:ea typeface="+mn-ea"/>
                        </a:rPr>
                        <a:t>금형제작</a:t>
                      </a:r>
                      <a:r>
                        <a:rPr lang="en-US" altLang="ko-KR" sz="1300" b="0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, </a:t>
                      </a:r>
                      <a:r>
                        <a:rPr lang="ko-KR" altLang="en-US" sz="1300" b="0" dirty="0">
                          <a:latin typeface="Artifakt Element Black" panose="020B0A03050000020004" pitchFamily="34" charset="0"/>
                          <a:ea typeface="+mn-ea"/>
                        </a:rPr>
                        <a:t>압출</a:t>
                      </a:r>
                      <a:r>
                        <a:rPr lang="en-US" altLang="ko-KR" sz="1300" b="0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, </a:t>
                      </a:r>
                      <a:r>
                        <a:rPr lang="ko-KR" altLang="en-US" sz="1300" b="0" dirty="0">
                          <a:latin typeface="Artifakt Element Black" panose="020B0A03050000020004" pitchFamily="34" charset="0"/>
                          <a:ea typeface="+mn-ea"/>
                        </a:rPr>
                        <a:t>절단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0348232"/>
                  </a:ext>
                </a:extLst>
              </a:tr>
              <a:tr h="31546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4</a:t>
                      </a:r>
                      <a:endParaRPr lang="ko-KR" altLang="en-US" sz="1300" dirty="0">
                        <a:latin typeface="Artifakt Element Black" panose="020B0A03050000020004" pitchFamily="34" charset="0"/>
                        <a:ea typeface="+mn-ea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b="0" dirty="0" err="1">
                          <a:latin typeface="Artifakt Element Black" panose="020B0A03050000020004" pitchFamily="34" charset="0"/>
                          <a:ea typeface="+mn-ea"/>
                        </a:rPr>
                        <a:t>알루원</a:t>
                      </a:r>
                      <a:endParaRPr lang="ko-KR" altLang="en-US" sz="1300" b="0" dirty="0">
                        <a:latin typeface="Artifakt Element Black" panose="020B0A03050000020004" pitchFamily="34" charset="0"/>
                        <a:ea typeface="+mn-ea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b="0" dirty="0">
                          <a:latin typeface="Artifakt Element Black" panose="020B0A03050000020004" pitchFamily="34" charset="0"/>
                          <a:ea typeface="+mn-ea"/>
                        </a:rPr>
                        <a:t>안산시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b="0" dirty="0" err="1">
                          <a:latin typeface="Artifakt Element Black" panose="020B0A03050000020004" pitchFamily="34" charset="0"/>
                          <a:ea typeface="+mn-ea"/>
                        </a:rPr>
                        <a:t>금형제작</a:t>
                      </a:r>
                      <a:r>
                        <a:rPr lang="en-US" altLang="ko-KR" sz="1300" b="0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, </a:t>
                      </a:r>
                      <a:r>
                        <a:rPr lang="ko-KR" altLang="en-US" sz="1300" b="0" dirty="0">
                          <a:latin typeface="Artifakt Element Black" panose="020B0A03050000020004" pitchFamily="34" charset="0"/>
                          <a:ea typeface="+mn-ea"/>
                        </a:rPr>
                        <a:t>압출</a:t>
                      </a:r>
                      <a:r>
                        <a:rPr lang="en-US" altLang="ko-KR" sz="1300" b="0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, </a:t>
                      </a:r>
                      <a:r>
                        <a:rPr lang="ko-KR" altLang="en-US" sz="1300" b="0" dirty="0">
                          <a:latin typeface="Artifakt Element Black" panose="020B0A03050000020004" pitchFamily="34" charset="0"/>
                          <a:ea typeface="+mn-ea"/>
                        </a:rPr>
                        <a:t>피막</a:t>
                      </a:r>
                      <a:r>
                        <a:rPr lang="en-US" altLang="ko-KR" sz="1300" b="0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, </a:t>
                      </a:r>
                      <a:r>
                        <a:rPr lang="ko-KR" altLang="en-US" sz="1300" b="0" dirty="0">
                          <a:latin typeface="Artifakt Element Black" panose="020B0A03050000020004" pitchFamily="34" charset="0"/>
                          <a:ea typeface="+mn-ea"/>
                        </a:rPr>
                        <a:t>절단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7630841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4092748D-9C33-63C4-9754-F8D85F237B35}"/>
              </a:ext>
            </a:extLst>
          </p:cNvPr>
          <p:cNvSpPr txBox="1"/>
          <p:nvPr/>
        </p:nvSpPr>
        <p:spPr>
          <a:xfrm>
            <a:off x="241210" y="755691"/>
            <a:ext cx="2028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HY목각파임B" panose="02030600000101010101" pitchFamily="18" charset="-127"/>
                <a:ea typeface="HY목각파임B" panose="02030600000101010101" pitchFamily="18" charset="-127"/>
              </a:rPr>
              <a:t>1) </a:t>
            </a:r>
            <a:r>
              <a:rPr lang="ko-KR" altLang="en-US" dirty="0">
                <a:latin typeface="HY목각파임B" panose="02030600000101010101" pitchFamily="18" charset="-127"/>
                <a:ea typeface="HY목각파임B" panose="02030600000101010101" pitchFamily="18" charset="-127"/>
              </a:rPr>
              <a:t>압출회사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2F044E0-542E-3BCF-1577-BC52CDCF12BD}"/>
              </a:ext>
            </a:extLst>
          </p:cNvPr>
          <p:cNvSpPr txBox="1"/>
          <p:nvPr/>
        </p:nvSpPr>
        <p:spPr>
          <a:xfrm>
            <a:off x="241209" y="3006879"/>
            <a:ext cx="2028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HY목각파임B" panose="02030600000101010101" pitchFamily="18" charset="-127"/>
                <a:ea typeface="HY목각파임B" panose="02030600000101010101" pitchFamily="18" charset="-127"/>
              </a:rPr>
              <a:t>2) </a:t>
            </a:r>
            <a:r>
              <a:rPr lang="ko-KR" altLang="en-US" dirty="0">
                <a:latin typeface="HY목각파임B" panose="02030600000101010101" pitchFamily="18" charset="-127"/>
                <a:ea typeface="HY목각파임B" panose="02030600000101010101" pitchFamily="18" charset="-127"/>
              </a:rPr>
              <a:t>가공회사</a:t>
            </a:r>
          </a:p>
        </p:txBody>
      </p:sp>
      <p:graphicFrame>
        <p:nvGraphicFramePr>
          <p:cNvPr id="11" name="표 10">
            <a:extLst>
              <a:ext uri="{FF2B5EF4-FFF2-40B4-BE49-F238E27FC236}">
                <a16:creationId xmlns:a16="http://schemas.microsoft.com/office/drawing/2014/main" id="{8087EBDF-BEC3-BA7A-893E-0BE8E8E403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7316682"/>
              </p:ext>
            </p:extLst>
          </p:nvPr>
        </p:nvGraphicFramePr>
        <p:xfrm>
          <a:off x="264435" y="3429000"/>
          <a:ext cx="9500605" cy="920752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544611">
                  <a:extLst>
                    <a:ext uri="{9D8B030D-6E8A-4147-A177-3AD203B41FA5}">
                      <a16:colId xmlns:a16="http://schemas.microsoft.com/office/drawing/2014/main" val="3797016418"/>
                    </a:ext>
                  </a:extLst>
                </a:gridCol>
                <a:gridCol w="2221707">
                  <a:extLst>
                    <a:ext uri="{9D8B030D-6E8A-4147-A177-3AD203B41FA5}">
                      <a16:colId xmlns:a16="http://schemas.microsoft.com/office/drawing/2014/main" val="40734517"/>
                    </a:ext>
                  </a:extLst>
                </a:gridCol>
                <a:gridCol w="3007518">
                  <a:extLst>
                    <a:ext uri="{9D8B030D-6E8A-4147-A177-3AD203B41FA5}">
                      <a16:colId xmlns:a16="http://schemas.microsoft.com/office/drawing/2014/main" val="2390913975"/>
                    </a:ext>
                  </a:extLst>
                </a:gridCol>
                <a:gridCol w="3726769">
                  <a:extLst>
                    <a:ext uri="{9D8B030D-6E8A-4147-A177-3AD203B41FA5}">
                      <a16:colId xmlns:a16="http://schemas.microsoft.com/office/drawing/2014/main" val="1460227215"/>
                    </a:ext>
                  </a:extLst>
                </a:gridCol>
              </a:tblGrid>
              <a:tr h="29521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No.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HY목각파임B" panose="02030600000101010101" pitchFamily="18" charset="-127"/>
                        <a:ea typeface="HY목각파임B" panose="02030600000101010101" pitchFamily="18" charset="-127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solidFill>
                            <a:schemeClr val="tx1"/>
                          </a:solidFill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회사명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solidFill>
                            <a:schemeClr val="tx1"/>
                          </a:solidFill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소재지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solidFill>
                            <a:schemeClr val="tx1"/>
                          </a:solidFill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주요 설비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2297590"/>
                  </a:ext>
                </a:extLst>
              </a:tr>
              <a:tr h="30130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1</a:t>
                      </a:r>
                      <a:endParaRPr lang="ko-KR" altLang="en-US" sz="1300" dirty="0">
                        <a:latin typeface="Artifakt Element Black" panose="020B0A03050000020004" pitchFamily="34" charset="0"/>
                        <a:ea typeface="+mn-ea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>
                          <a:latin typeface="Artifakt Element Black" panose="020B0A03050000020004" pitchFamily="34" charset="0"/>
                          <a:ea typeface="+mn-ea"/>
                        </a:rPr>
                        <a:t>인덱스 </a:t>
                      </a:r>
                      <a:r>
                        <a:rPr lang="ko-KR" altLang="en-US" sz="1300" dirty="0" err="1">
                          <a:latin typeface="Artifakt Element Black" panose="020B0A03050000020004" pitchFamily="34" charset="0"/>
                          <a:ea typeface="+mn-ea"/>
                        </a:rPr>
                        <a:t>인터내쇼날</a:t>
                      </a:r>
                      <a:endParaRPr lang="ko-KR" altLang="en-US" sz="1300" dirty="0">
                        <a:latin typeface="Artifakt Element Black" panose="020B0A03050000020004" pitchFamily="34" charset="0"/>
                        <a:ea typeface="+mn-ea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>
                          <a:latin typeface="Artifakt Element Black" panose="020B0A03050000020004" pitchFamily="34" charset="0"/>
                          <a:ea typeface="+mn-ea"/>
                        </a:rPr>
                        <a:t>시흥시</a:t>
                      </a:r>
                      <a:r>
                        <a:rPr lang="en-US" altLang="ko-KR" sz="1300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(</a:t>
                      </a:r>
                      <a:r>
                        <a:rPr lang="ko-KR" altLang="en-US" sz="1300" dirty="0">
                          <a:latin typeface="Artifakt Element Black" panose="020B0A03050000020004" pitchFamily="34" charset="0"/>
                          <a:ea typeface="+mn-ea"/>
                        </a:rPr>
                        <a:t>계열사</a:t>
                      </a:r>
                      <a:r>
                        <a:rPr lang="en-US" altLang="ko-KR" sz="1300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)</a:t>
                      </a:r>
                      <a:endParaRPr lang="ko-KR" altLang="en-US" sz="1300" dirty="0">
                        <a:latin typeface="Artifakt Element Black" panose="020B0A03050000020004" pitchFamily="34" charset="0"/>
                        <a:ea typeface="+mn-ea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NC</a:t>
                      </a:r>
                      <a:r>
                        <a:rPr lang="ko-KR" altLang="en-US" sz="1300" dirty="0" err="1">
                          <a:latin typeface="Artifakt Element Black" panose="020B0A03050000020004" pitchFamily="34" charset="0"/>
                          <a:ea typeface="+mn-ea"/>
                        </a:rPr>
                        <a:t>가공기</a:t>
                      </a:r>
                      <a:r>
                        <a:rPr lang="en-US" altLang="ko-KR" sz="1300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(2</a:t>
                      </a:r>
                      <a:r>
                        <a:rPr lang="ko-KR" altLang="en-US" sz="1300" dirty="0">
                          <a:latin typeface="Artifakt Element Black" panose="020B0A03050000020004" pitchFamily="34" charset="0"/>
                          <a:ea typeface="+mn-ea"/>
                        </a:rPr>
                        <a:t>대</a:t>
                      </a:r>
                      <a:r>
                        <a:rPr lang="en-US" altLang="ko-KR" sz="1300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), </a:t>
                      </a:r>
                      <a:r>
                        <a:rPr lang="ko-KR" altLang="en-US" sz="1300" dirty="0">
                          <a:latin typeface="Artifakt Element Black" panose="020B0A03050000020004" pitchFamily="34" charset="0"/>
                          <a:ea typeface="+mn-ea"/>
                        </a:rPr>
                        <a:t>절단기</a:t>
                      </a:r>
                      <a:r>
                        <a:rPr lang="en-US" altLang="ko-KR" sz="1300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 </a:t>
                      </a:r>
                      <a:r>
                        <a:rPr lang="ko-KR" altLang="en-US" sz="1300" dirty="0">
                          <a:latin typeface="Artifakt Element Black" panose="020B0A03050000020004" pitchFamily="34" charset="0"/>
                          <a:ea typeface="+mn-ea"/>
                        </a:rPr>
                        <a:t>외 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2194369"/>
                  </a:ext>
                </a:extLst>
              </a:tr>
              <a:tr h="30130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2</a:t>
                      </a:r>
                      <a:endParaRPr lang="ko-KR" altLang="en-US" sz="1300" dirty="0">
                        <a:latin typeface="Artifakt Element Black" panose="020B0A03050000020004" pitchFamily="34" charset="0"/>
                        <a:ea typeface="+mn-ea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 err="1">
                          <a:latin typeface="Artifakt Element Black" panose="020B0A03050000020004" pitchFamily="34" charset="0"/>
                          <a:ea typeface="+mn-ea"/>
                        </a:rPr>
                        <a:t>현테크알루미늄</a:t>
                      </a:r>
                      <a:endParaRPr lang="ko-KR" altLang="en-US" sz="1300" dirty="0">
                        <a:latin typeface="Artifakt Element Black" panose="020B0A03050000020004" pitchFamily="34" charset="0"/>
                        <a:ea typeface="+mn-ea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dirty="0">
                          <a:latin typeface="Artifakt Element Black" panose="020B0A03050000020004" pitchFamily="34" charset="0"/>
                          <a:ea typeface="+mn-ea"/>
                        </a:rPr>
                        <a:t>안산시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MCT </a:t>
                      </a:r>
                      <a:r>
                        <a:rPr lang="ko-KR" altLang="en-US" sz="1300" dirty="0" err="1">
                          <a:latin typeface="Artifakt Element Black" panose="020B0A03050000020004" pitchFamily="34" charset="0"/>
                          <a:ea typeface="+mn-ea"/>
                        </a:rPr>
                        <a:t>가공기</a:t>
                      </a:r>
                      <a:r>
                        <a:rPr lang="en-US" altLang="ko-KR" sz="1300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(2</a:t>
                      </a:r>
                      <a:r>
                        <a:rPr lang="ko-KR" altLang="en-US" sz="1300" dirty="0">
                          <a:latin typeface="Artifakt Element Black" panose="020B0A03050000020004" pitchFamily="34" charset="0"/>
                          <a:ea typeface="+mn-ea"/>
                        </a:rPr>
                        <a:t>대</a:t>
                      </a:r>
                      <a:r>
                        <a:rPr lang="en-US" altLang="ko-KR" sz="1300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), </a:t>
                      </a:r>
                      <a:r>
                        <a:rPr lang="ko-KR" altLang="en-US" sz="1300" dirty="0">
                          <a:latin typeface="Artifakt Element Black" panose="020B0A03050000020004" pitchFamily="34" charset="0"/>
                          <a:ea typeface="+mn-ea"/>
                        </a:rPr>
                        <a:t>절단기 외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984892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16AB2A43-9797-AD7F-53C4-14EE1CF3A783}"/>
              </a:ext>
            </a:extLst>
          </p:cNvPr>
          <p:cNvSpPr txBox="1"/>
          <p:nvPr/>
        </p:nvSpPr>
        <p:spPr>
          <a:xfrm>
            <a:off x="241210" y="126407"/>
            <a:ext cx="2199641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b="1" dirty="0">
                <a:latin typeface="+mn-lt"/>
                <a:ea typeface="+mn-ea"/>
              </a:rPr>
              <a:t>5. </a:t>
            </a:r>
            <a:r>
              <a:rPr lang="ko-KR" altLang="en-US" sz="2400" b="1" dirty="0">
                <a:latin typeface="+mn-lt"/>
                <a:ea typeface="+mn-ea"/>
              </a:rPr>
              <a:t>협력사 소개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36C0509-3A12-18F6-2B27-FC49DF7EAA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132" y="262100"/>
            <a:ext cx="2398012" cy="326120"/>
          </a:xfrm>
          <a:prstGeom prst="rect">
            <a:avLst/>
          </a:prstGeom>
        </p:spPr>
      </p:pic>
      <p:sp>
        <p:nvSpPr>
          <p:cNvPr id="8" name="Rectangle 6">
            <a:extLst>
              <a:ext uri="{FF2B5EF4-FFF2-40B4-BE49-F238E27FC236}">
                <a16:creationId xmlns:a16="http://schemas.microsoft.com/office/drawing/2014/main" id="{507A2642-074E-D984-7A49-4873F38A56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210" y="588072"/>
            <a:ext cx="9500607" cy="103734"/>
          </a:xfrm>
          <a:prstGeom prst="rect">
            <a:avLst/>
          </a:prstGeom>
          <a:solidFill>
            <a:srgbClr val="266195"/>
          </a:solidFill>
          <a:ln>
            <a:noFill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951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026529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표 6">
            <a:extLst>
              <a:ext uri="{FF2B5EF4-FFF2-40B4-BE49-F238E27FC236}">
                <a16:creationId xmlns:a16="http://schemas.microsoft.com/office/drawing/2014/main" id="{61B8B565-145C-918A-6BDF-7442A2EBE8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2488736"/>
              </p:ext>
            </p:extLst>
          </p:nvPr>
        </p:nvGraphicFramePr>
        <p:xfrm>
          <a:off x="241210" y="1049737"/>
          <a:ext cx="9500608" cy="4712917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521613">
                  <a:extLst>
                    <a:ext uri="{9D8B030D-6E8A-4147-A177-3AD203B41FA5}">
                      <a16:colId xmlns:a16="http://schemas.microsoft.com/office/drawing/2014/main" val="868124787"/>
                    </a:ext>
                  </a:extLst>
                </a:gridCol>
                <a:gridCol w="3557388">
                  <a:extLst>
                    <a:ext uri="{9D8B030D-6E8A-4147-A177-3AD203B41FA5}">
                      <a16:colId xmlns:a16="http://schemas.microsoft.com/office/drawing/2014/main" val="1034370820"/>
                    </a:ext>
                  </a:extLst>
                </a:gridCol>
                <a:gridCol w="1598136">
                  <a:extLst>
                    <a:ext uri="{9D8B030D-6E8A-4147-A177-3AD203B41FA5}">
                      <a16:colId xmlns:a16="http://schemas.microsoft.com/office/drawing/2014/main" val="3456607174"/>
                    </a:ext>
                  </a:extLst>
                </a:gridCol>
                <a:gridCol w="1152501">
                  <a:extLst>
                    <a:ext uri="{9D8B030D-6E8A-4147-A177-3AD203B41FA5}">
                      <a16:colId xmlns:a16="http://schemas.microsoft.com/office/drawing/2014/main" val="1559640638"/>
                    </a:ext>
                  </a:extLst>
                </a:gridCol>
                <a:gridCol w="706868">
                  <a:extLst>
                    <a:ext uri="{9D8B030D-6E8A-4147-A177-3AD203B41FA5}">
                      <a16:colId xmlns:a16="http://schemas.microsoft.com/office/drawing/2014/main" val="1017387002"/>
                    </a:ext>
                  </a:extLst>
                </a:gridCol>
                <a:gridCol w="1964102">
                  <a:extLst>
                    <a:ext uri="{9D8B030D-6E8A-4147-A177-3AD203B41FA5}">
                      <a16:colId xmlns:a16="http://schemas.microsoft.com/office/drawing/2014/main" val="1519536451"/>
                    </a:ext>
                  </a:extLst>
                </a:gridCol>
              </a:tblGrid>
              <a:tr h="6189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No.</a:t>
                      </a:r>
                      <a:endParaRPr lang="ko-KR" altLang="en-US" sz="1600" b="1" dirty="0">
                        <a:solidFill>
                          <a:schemeClr val="tx1"/>
                        </a:solidFill>
                        <a:effectLst/>
                        <a:latin typeface="HY목각파임B" panose="02030600000101010101" pitchFamily="18" charset="-127"/>
                        <a:ea typeface="HY목각파임B" panose="02030600000101010101" pitchFamily="18" charset="-127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PJT</a:t>
                      </a:r>
                      <a:r>
                        <a:rPr lang="ko-KR" altLang="en-US" sz="1600" b="1" dirty="0"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명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납품자재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중량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기간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비고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7979861"/>
                  </a:ext>
                </a:extLst>
              </a:tr>
              <a:tr h="691298">
                <a:tc>
                  <a:txBody>
                    <a:bodyPr/>
                    <a:lstStyle/>
                    <a:p>
                      <a:pPr lvl="0" algn="just" latinLnBrk="1">
                        <a:lnSpc>
                          <a:spcPct val="100000"/>
                        </a:lnSpc>
                      </a:pPr>
                      <a:r>
                        <a:rPr lang="en-US" altLang="ko-KR" sz="1400" b="1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1</a:t>
                      </a:r>
                      <a:endParaRPr lang="ko-KR" altLang="en-US" sz="1400" b="1" dirty="0">
                        <a:latin typeface="Artifakt Element Black" panose="020B0A03050000020004" pitchFamily="34" charset="0"/>
                        <a:ea typeface="+mn-ea"/>
                      </a:endParaRPr>
                    </a:p>
                  </a:txBody>
                  <a:tcPr marL="74295" marR="74295" marT="37148" marB="37148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 latinLnBrk="1">
                        <a:lnSpc>
                          <a:spcPct val="100000"/>
                        </a:lnSpc>
                      </a:pPr>
                      <a:r>
                        <a:rPr lang="en-US" altLang="ko-KR" sz="1400" b="1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SDI</a:t>
                      </a:r>
                      <a:r>
                        <a:rPr lang="ko-KR" altLang="en-US" sz="1400" b="1" dirty="0">
                          <a:latin typeface="Artifakt Element Black" panose="020B0A03050000020004" pitchFamily="34" charset="0"/>
                          <a:ea typeface="+mn-ea"/>
                        </a:rPr>
                        <a:t>向 반도체라인 장비제조</a:t>
                      </a:r>
                    </a:p>
                  </a:txBody>
                  <a:tcPr marL="74295" marR="74295" marT="37148" marB="37148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 latinLnBrk="1">
                        <a:lnSpc>
                          <a:spcPct val="100000"/>
                        </a:lnSpc>
                      </a:pPr>
                      <a:r>
                        <a:rPr lang="en-US" altLang="ko-KR" sz="1400" b="1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AL </a:t>
                      </a:r>
                      <a:r>
                        <a:rPr lang="ko-KR" altLang="en-US" sz="1400" b="1" dirty="0">
                          <a:latin typeface="Artifakt Element Black" panose="020B0A03050000020004" pitchFamily="34" charset="0"/>
                          <a:ea typeface="+mn-ea"/>
                        </a:rPr>
                        <a:t>압출가공재</a:t>
                      </a:r>
                    </a:p>
                  </a:txBody>
                  <a:tcPr marL="74295" marR="74295" marT="37148" marB="37148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 latinLnBrk="1">
                        <a:lnSpc>
                          <a:spcPct val="100000"/>
                        </a:lnSpc>
                      </a:pPr>
                      <a:r>
                        <a:rPr lang="ko-KR" altLang="en-US" sz="1400" b="1" dirty="0">
                          <a:latin typeface="Artifakt Element Black" panose="020B0A03050000020004" pitchFamily="34" charset="0"/>
                          <a:ea typeface="+mn-ea"/>
                        </a:rPr>
                        <a:t>약 </a:t>
                      </a:r>
                      <a:r>
                        <a:rPr lang="en-US" altLang="ko-KR" sz="1400" b="1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100ton</a:t>
                      </a:r>
                      <a:endParaRPr lang="ko-KR" altLang="en-US" sz="1400" b="1" dirty="0">
                        <a:latin typeface="Artifakt Element Black" panose="020B0A03050000020004" pitchFamily="34" charset="0"/>
                        <a:ea typeface="+mn-ea"/>
                      </a:endParaRPr>
                    </a:p>
                  </a:txBody>
                  <a:tcPr marL="74295" marR="74295" marT="37148" marB="37148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 latinLnBrk="1">
                        <a:lnSpc>
                          <a:spcPct val="100000"/>
                        </a:lnSpc>
                      </a:pPr>
                      <a:r>
                        <a:rPr lang="en-US" altLang="ko-KR" sz="1400" b="1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‘23~</a:t>
                      </a:r>
                      <a:endParaRPr lang="ko-KR" altLang="en-US" sz="1400" b="1" dirty="0">
                        <a:latin typeface="Artifakt Element Black" panose="020B0A03050000020004" pitchFamily="34" charset="0"/>
                        <a:ea typeface="+mn-ea"/>
                      </a:endParaRPr>
                    </a:p>
                  </a:txBody>
                  <a:tcPr marL="74295" marR="74295" marT="37148" marB="37148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0"/>
                        </a:lnSpc>
                      </a:pPr>
                      <a:endParaRPr lang="ko-KR" altLang="en-US" sz="1200" dirty="0"/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2470785"/>
                  </a:ext>
                </a:extLst>
              </a:tr>
              <a:tr h="680526">
                <a:tc>
                  <a:txBody>
                    <a:bodyPr/>
                    <a:lstStyle/>
                    <a:p>
                      <a:pPr lvl="0" algn="just" latinLnBrk="1">
                        <a:lnSpc>
                          <a:spcPct val="100000"/>
                        </a:lnSpc>
                      </a:pPr>
                      <a:r>
                        <a:rPr lang="en-US" altLang="ko-KR" sz="1400" b="1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2</a:t>
                      </a:r>
                      <a:endParaRPr lang="ko-KR" altLang="en-US" sz="1400" b="1" dirty="0">
                        <a:latin typeface="Artifakt Element Black" panose="020B0A03050000020004" pitchFamily="34" charset="0"/>
                        <a:ea typeface="+mn-ea"/>
                      </a:endParaRPr>
                    </a:p>
                  </a:txBody>
                  <a:tcPr marL="74295" marR="74295" marT="37148" marB="37148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 latinLnBrk="1">
                        <a:lnSpc>
                          <a:spcPct val="100000"/>
                        </a:lnSpc>
                      </a:pPr>
                      <a:r>
                        <a:rPr lang="en-US" altLang="ko-KR" sz="1400" b="1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SEMES</a:t>
                      </a:r>
                      <a:r>
                        <a:rPr lang="ko-KR" altLang="en-US" sz="1400" b="1" dirty="0">
                          <a:latin typeface="Artifakt Element Black" panose="020B0A03050000020004" pitchFamily="34" charset="0"/>
                          <a:ea typeface="+mn-ea"/>
                        </a:rPr>
                        <a:t>向 </a:t>
                      </a:r>
                      <a:r>
                        <a:rPr lang="en-US" altLang="ko-KR" sz="1400" b="1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C3 32M Tower Lifter </a:t>
                      </a:r>
                      <a:r>
                        <a:rPr lang="ko-KR" altLang="en-US" sz="1400" b="1" dirty="0">
                          <a:latin typeface="Artifakt Element Black" panose="020B0A03050000020004" pitchFamily="34" charset="0"/>
                          <a:ea typeface="+mn-ea"/>
                        </a:rPr>
                        <a:t>제조</a:t>
                      </a:r>
                    </a:p>
                  </a:txBody>
                  <a:tcPr marL="74295" marR="74295" marT="37148" marB="37148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 latinLnBrk="1">
                        <a:lnSpc>
                          <a:spcPct val="100000"/>
                        </a:lnSpc>
                      </a:pPr>
                      <a:r>
                        <a:rPr lang="en-US" altLang="ko-KR" sz="1400" b="1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AL </a:t>
                      </a:r>
                      <a:r>
                        <a:rPr lang="ko-KR" altLang="en-US" sz="1400" b="1" dirty="0">
                          <a:latin typeface="Artifakt Element Black" panose="020B0A03050000020004" pitchFamily="34" charset="0"/>
                          <a:ea typeface="+mn-ea"/>
                        </a:rPr>
                        <a:t>압출가공재</a:t>
                      </a:r>
                    </a:p>
                  </a:txBody>
                  <a:tcPr marL="74295" marR="74295" marT="37148" marB="37148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 latinLnBrk="1">
                        <a:lnSpc>
                          <a:spcPct val="100000"/>
                        </a:lnSpc>
                      </a:pPr>
                      <a:r>
                        <a:rPr lang="ko-KR" altLang="en-US" sz="1400" b="1" dirty="0">
                          <a:latin typeface="Artifakt Element Black" panose="020B0A03050000020004" pitchFamily="34" charset="0"/>
                          <a:ea typeface="+mn-ea"/>
                        </a:rPr>
                        <a:t>약 </a:t>
                      </a:r>
                      <a:r>
                        <a:rPr lang="en-US" altLang="ko-KR" sz="1400" b="1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50ton</a:t>
                      </a:r>
                      <a:endParaRPr lang="ko-KR" altLang="en-US" sz="1400" b="1" dirty="0">
                        <a:latin typeface="Artifakt Element Black" panose="020B0A03050000020004" pitchFamily="34" charset="0"/>
                        <a:ea typeface="+mn-ea"/>
                      </a:endParaRPr>
                    </a:p>
                  </a:txBody>
                  <a:tcPr marL="74295" marR="74295" marT="37148" marB="37148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 latinLnBrk="1">
                        <a:lnSpc>
                          <a:spcPct val="100000"/>
                        </a:lnSpc>
                      </a:pPr>
                      <a:r>
                        <a:rPr lang="en-US" altLang="ko-KR" sz="1400" b="1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‘25~</a:t>
                      </a:r>
                    </a:p>
                  </a:txBody>
                  <a:tcPr marL="74295" marR="74295" marT="37148" marB="37148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0"/>
                        </a:lnSpc>
                      </a:pPr>
                      <a:endParaRPr lang="ko-KR" altLang="en-US" sz="1200" dirty="0"/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0955877"/>
                  </a:ext>
                </a:extLst>
              </a:tr>
              <a:tr h="680526">
                <a:tc>
                  <a:txBody>
                    <a:bodyPr/>
                    <a:lstStyle/>
                    <a:p>
                      <a:pPr lvl="0" algn="just" latinLnBrk="1">
                        <a:lnSpc>
                          <a:spcPct val="100000"/>
                        </a:lnSpc>
                      </a:pPr>
                      <a:r>
                        <a:rPr lang="en-US" altLang="ko-KR" sz="1400" b="1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3</a:t>
                      </a:r>
                      <a:endParaRPr lang="ko-KR" altLang="en-US" sz="1400" b="1" dirty="0">
                        <a:latin typeface="Artifakt Element Black" panose="020B0A03050000020004" pitchFamily="34" charset="0"/>
                        <a:ea typeface="+mn-ea"/>
                      </a:endParaRPr>
                    </a:p>
                  </a:txBody>
                  <a:tcPr marL="74295" marR="74295" marT="37148" marB="37148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 latinLnBrk="1">
                        <a:lnSpc>
                          <a:spcPct val="100000"/>
                        </a:lnSpc>
                      </a:pPr>
                      <a:r>
                        <a:rPr lang="ko-KR" altLang="en-US" sz="1400" b="1" dirty="0">
                          <a:latin typeface="Artifakt Element Black" panose="020B0A03050000020004" pitchFamily="34" charset="0"/>
                          <a:ea typeface="+mn-ea"/>
                        </a:rPr>
                        <a:t>특장차량제조</a:t>
                      </a:r>
                      <a:r>
                        <a:rPr lang="en-US" altLang="ko-KR" sz="1400" b="1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(</a:t>
                      </a:r>
                      <a:r>
                        <a:rPr lang="ko-KR" altLang="en-US" sz="1400" b="1" dirty="0">
                          <a:latin typeface="Artifakt Element Black" panose="020B0A03050000020004" pitchFamily="34" charset="0"/>
                          <a:ea typeface="+mn-ea"/>
                        </a:rPr>
                        <a:t>고가</a:t>
                      </a:r>
                      <a:r>
                        <a:rPr lang="en-US" altLang="ko-KR" sz="1400" b="1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&amp;</a:t>
                      </a:r>
                      <a:r>
                        <a:rPr lang="ko-KR" altLang="en-US" sz="1400" b="1" dirty="0">
                          <a:latin typeface="Artifakt Element Black" panose="020B0A03050000020004" pitchFamily="34" charset="0"/>
                          <a:ea typeface="+mn-ea"/>
                        </a:rPr>
                        <a:t>소방 사다리차</a:t>
                      </a:r>
                      <a:r>
                        <a:rPr lang="en-US" altLang="ko-KR" sz="1400" b="1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)</a:t>
                      </a:r>
                      <a:endParaRPr lang="ko-KR" altLang="en-US" sz="1400" b="1" dirty="0">
                        <a:latin typeface="Artifakt Element Black" panose="020B0A03050000020004" pitchFamily="34" charset="0"/>
                        <a:ea typeface="+mn-ea"/>
                      </a:endParaRPr>
                    </a:p>
                  </a:txBody>
                  <a:tcPr marL="74295" marR="74295" marT="37148" marB="37148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 latinLnBrk="1">
                        <a:lnSpc>
                          <a:spcPct val="100000"/>
                        </a:lnSpc>
                      </a:pPr>
                      <a:r>
                        <a:rPr lang="en-US" altLang="ko-KR" sz="1400" b="1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AL </a:t>
                      </a:r>
                      <a:r>
                        <a:rPr lang="ko-KR" altLang="en-US" sz="1400" b="1" dirty="0">
                          <a:latin typeface="Artifakt Element Black" panose="020B0A03050000020004" pitchFamily="34" charset="0"/>
                          <a:ea typeface="+mn-ea"/>
                        </a:rPr>
                        <a:t>압출가공재</a:t>
                      </a:r>
                    </a:p>
                  </a:txBody>
                  <a:tcPr marL="74295" marR="74295" marT="37148" marB="37148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 latinLnBrk="1">
                        <a:lnSpc>
                          <a:spcPct val="100000"/>
                        </a:lnSpc>
                      </a:pPr>
                      <a:r>
                        <a:rPr lang="ko-KR" altLang="en-US" sz="1400" b="1" dirty="0">
                          <a:latin typeface="Artifakt Element Black" panose="020B0A03050000020004" pitchFamily="34" charset="0"/>
                          <a:ea typeface="+mn-ea"/>
                        </a:rPr>
                        <a:t>약 </a:t>
                      </a:r>
                      <a:r>
                        <a:rPr lang="en-US" altLang="ko-KR" sz="1400" b="1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50ton</a:t>
                      </a:r>
                      <a:endParaRPr lang="ko-KR" altLang="en-US" sz="1400" b="1" dirty="0">
                        <a:latin typeface="Artifakt Element Black" panose="020B0A03050000020004" pitchFamily="34" charset="0"/>
                        <a:ea typeface="+mn-ea"/>
                      </a:endParaRPr>
                    </a:p>
                  </a:txBody>
                  <a:tcPr marL="74295" marR="74295" marT="37148" marB="37148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 latinLnBrk="1">
                        <a:lnSpc>
                          <a:spcPct val="100000"/>
                        </a:lnSpc>
                      </a:pPr>
                      <a:r>
                        <a:rPr lang="en-US" altLang="ko-KR" sz="1400" b="1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‘23~</a:t>
                      </a:r>
                      <a:endParaRPr lang="ko-KR" altLang="en-US" sz="1400" b="1" dirty="0">
                        <a:latin typeface="Artifakt Element Black" panose="020B0A03050000020004" pitchFamily="34" charset="0"/>
                        <a:ea typeface="+mn-ea"/>
                      </a:endParaRPr>
                    </a:p>
                  </a:txBody>
                  <a:tcPr marL="74295" marR="74295" marT="37148" marB="37148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0"/>
                        </a:lnSpc>
                      </a:pPr>
                      <a:endParaRPr lang="ko-KR" altLang="en-US" sz="1200" dirty="0"/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5208089"/>
                  </a:ext>
                </a:extLst>
              </a:tr>
              <a:tr h="680526">
                <a:tc>
                  <a:txBody>
                    <a:bodyPr/>
                    <a:lstStyle/>
                    <a:p>
                      <a:pPr lvl="0" algn="just" latinLnBrk="1">
                        <a:lnSpc>
                          <a:spcPct val="100000"/>
                        </a:lnSpc>
                      </a:pPr>
                      <a:r>
                        <a:rPr lang="en-US" altLang="ko-KR" sz="1400" b="1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4</a:t>
                      </a:r>
                      <a:endParaRPr lang="ko-KR" altLang="en-US" sz="1400" b="1" dirty="0">
                        <a:latin typeface="Artifakt Element Black" panose="020B0A03050000020004" pitchFamily="34" charset="0"/>
                        <a:ea typeface="+mn-ea"/>
                      </a:endParaRPr>
                    </a:p>
                  </a:txBody>
                  <a:tcPr marL="74295" marR="74295" marT="37148" marB="37148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 latinLnBrk="1">
                        <a:lnSpc>
                          <a:spcPct val="100000"/>
                        </a:lnSpc>
                      </a:pPr>
                      <a:r>
                        <a:rPr lang="ko-KR" altLang="en-US" sz="1400" b="1" dirty="0">
                          <a:latin typeface="Artifakt Element Black" panose="020B0A03050000020004" pitchFamily="34" charset="0"/>
                          <a:ea typeface="+mn-ea"/>
                        </a:rPr>
                        <a:t>산업용 모터 제조</a:t>
                      </a:r>
                    </a:p>
                  </a:txBody>
                  <a:tcPr marL="74295" marR="74295" marT="37148" marB="37148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 latinLnBrk="1">
                        <a:lnSpc>
                          <a:spcPct val="100000"/>
                        </a:lnSpc>
                      </a:pPr>
                      <a:r>
                        <a:rPr lang="en-US" altLang="ko-KR" sz="1400" b="1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AL </a:t>
                      </a:r>
                      <a:r>
                        <a:rPr lang="ko-KR" altLang="en-US" sz="1400" b="1" dirty="0">
                          <a:latin typeface="Artifakt Element Black" panose="020B0A03050000020004" pitchFamily="34" charset="0"/>
                          <a:ea typeface="+mn-ea"/>
                        </a:rPr>
                        <a:t>압출가공재</a:t>
                      </a:r>
                    </a:p>
                  </a:txBody>
                  <a:tcPr marL="74295" marR="74295" marT="37148" marB="37148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 latinLnBrk="1">
                        <a:lnSpc>
                          <a:spcPct val="100000"/>
                        </a:lnSpc>
                      </a:pPr>
                      <a:r>
                        <a:rPr lang="ko-KR" altLang="en-US" sz="1400" b="1" dirty="0">
                          <a:latin typeface="Artifakt Element Black" panose="020B0A03050000020004" pitchFamily="34" charset="0"/>
                          <a:ea typeface="+mn-ea"/>
                        </a:rPr>
                        <a:t>약 </a:t>
                      </a:r>
                      <a:r>
                        <a:rPr lang="en-US" altLang="ko-KR" sz="1400" b="1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10ton</a:t>
                      </a:r>
                      <a:endParaRPr lang="ko-KR" altLang="en-US" sz="1400" b="1" dirty="0">
                        <a:latin typeface="Artifakt Element Black" panose="020B0A03050000020004" pitchFamily="34" charset="0"/>
                        <a:ea typeface="+mn-ea"/>
                      </a:endParaRPr>
                    </a:p>
                  </a:txBody>
                  <a:tcPr marL="74295" marR="74295" marT="37148" marB="37148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 latinLnBrk="1">
                        <a:lnSpc>
                          <a:spcPct val="100000"/>
                        </a:lnSpc>
                      </a:pPr>
                      <a:r>
                        <a:rPr lang="en-US" altLang="ko-KR" sz="1400" b="1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‘23~</a:t>
                      </a:r>
                      <a:endParaRPr lang="ko-KR" altLang="en-US" sz="1400" b="1" dirty="0">
                        <a:latin typeface="Artifakt Element Black" panose="020B0A03050000020004" pitchFamily="34" charset="0"/>
                        <a:ea typeface="+mn-ea"/>
                      </a:endParaRPr>
                    </a:p>
                  </a:txBody>
                  <a:tcPr marL="74295" marR="74295" marT="37148" marB="37148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0"/>
                        </a:lnSpc>
                      </a:pPr>
                      <a:endParaRPr lang="ko-KR" altLang="en-US" sz="1200" dirty="0"/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7169443"/>
                  </a:ext>
                </a:extLst>
              </a:tr>
              <a:tr h="680526">
                <a:tc>
                  <a:txBody>
                    <a:bodyPr/>
                    <a:lstStyle/>
                    <a:p>
                      <a:pPr lvl="0" algn="just" latinLnBrk="1">
                        <a:lnSpc>
                          <a:spcPct val="100000"/>
                        </a:lnSpc>
                      </a:pPr>
                      <a:r>
                        <a:rPr lang="en-US" altLang="ko-KR" sz="1400" b="1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5</a:t>
                      </a:r>
                      <a:endParaRPr lang="ko-KR" altLang="en-US" sz="1400" b="1" dirty="0">
                        <a:latin typeface="Artifakt Element Black" panose="020B0A03050000020004" pitchFamily="34" charset="0"/>
                        <a:ea typeface="+mn-ea"/>
                      </a:endParaRPr>
                    </a:p>
                  </a:txBody>
                  <a:tcPr marL="74295" marR="74295" marT="37148" marB="37148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 latinLnBrk="1">
                        <a:lnSpc>
                          <a:spcPct val="100000"/>
                        </a:lnSpc>
                      </a:pPr>
                      <a:r>
                        <a:rPr lang="ko-KR" altLang="en-US" sz="1400" b="1" dirty="0">
                          <a:latin typeface="Artifakt Element Black" panose="020B0A03050000020004" pitchFamily="34" charset="0"/>
                          <a:ea typeface="+mn-ea"/>
                        </a:rPr>
                        <a:t>송전탑 전선 보호대 제조</a:t>
                      </a:r>
                    </a:p>
                  </a:txBody>
                  <a:tcPr marL="74295" marR="74295" marT="37148" marB="37148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 latinLnBrk="1">
                        <a:lnSpc>
                          <a:spcPct val="100000"/>
                        </a:lnSpc>
                      </a:pPr>
                      <a:r>
                        <a:rPr lang="en-US" altLang="ko-KR" sz="1400" b="1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AL </a:t>
                      </a:r>
                      <a:r>
                        <a:rPr lang="ko-KR" altLang="en-US" sz="1400" b="1" dirty="0">
                          <a:latin typeface="Artifakt Element Black" panose="020B0A03050000020004" pitchFamily="34" charset="0"/>
                          <a:ea typeface="+mn-ea"/>
                        </a:rPr>
                        <a:t>압출가공재</a:t>
                      </a:r>
                    </a:p>
                  </a:txBody>
                  <a:tcPr marL="74295" marR="74295" marT="37148" marB="37148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 latinLnBrk="1">
                        <a:lnSpc>
                          <a:spcPct val="100000"/>
                        </a:lnSpc>
                      </a:pPr>
                      <a:r>
                        <a:rPr lang="ko-KR" altLang="en-US" sz="1400" b="1" dirty="0">
                          <a:latin typeface="Artifakt Element Black" panose="020B0A03050000020004" pitchFamily="34" charset="0"/>
                          <a:ea typeface="+mn-ea"/>
                        </a:rPr>
                        <a:t>약 </a:t>
                      </a:r>
                      <a:r>
                        <a:rPr lang="en-US" altLang="ko-KR" sz="1400" b="1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100ton</a:t>
                      </a:r>
                      <a:endParaRPr lang="ko-KR" altLang="en-US" sz="1400" b="1" dirty="0">
                        <a:latin typeface="Artifakt Element Black" panose="020B0A03050000020004" pitchFamily="34" charset="0"/>
                        <a:ea typeface="+mn-ea"/>
                      </a:endParaRPr>
                    </a:p>
                  </a:txBody>
                  <a:tcPr marL="74295" marR="74295" marT="37148" marB="37148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 latinLnBrk="1">
                        <a:lnSpc>
                          <a:spcPct val="100000"/>
                        </a:lnSpc>
                      </a:pPr>
                      <a:r>
                        <a:rPr lang="en-US" altLang="ko-KR" sz="1400" b="1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‘25~</a:t>
                      </a:r>
                      <a:endParaRPr lang="ko-KR" altLang="en-US" sz="1400" b="1" dirty="0">
                        <a:latin typeface="Artifakt Element Black" panose="020B0A03050000020004" pitchFamily="34" charset="0"/>
                        <a:ea typeface="+mn-ea"/>
                      </a:endParaRPr>
                    </a:p>
                  </a:txBody>
                  <a:tcPr marL="74295" marR="74295" marT="37148" marB="37148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0"/>
                        </a:lnSpc>
                      </a:pPr>
                      <a:endParaRPr lang="ko-KR" altLang="en-US" sz="1200" dirty="0"/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1600463"/>
                  </a:ext>
                </a:extLst>
              </a:tr>
              <a:tr h="680526">
                <a:tc>
                  <a:txBody>
                    <a:bodyPr/>
                    <a:lstStyle/>
                    <a:p>
                      <a:pPr lvl="0" algn="just" latinLnBrk="1">
                        <a:lnSpc>
                          <a:spcPct val="100000"/>
                        </a:lnSpc>
                      </a:pPr>
                      <a:r>
                        <a:rPr lang="en-US" altLang="ko-KR" sz="1400" b="1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6</a:t>
                      </a:r>
                      <a:endParaRPr lang="ko-KR" altLang="en-US" sz="1400" b="1" dirty="0">
                        <a:latin typeface="Artifakt Element Black" panose="020B0A03050000020004" pitchFamily="34" charset="0"/>
                        <a:ea typeface="+mn-ea"/>
                      </a:endParaRPr>
                    </a:p>
                  </a:txBody>
                  <a:tcPr marL="74295" marR="74295" marT="37148" marB="37148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 latinLnBrk="1">
                        <a:lnSpc>
                          <a:spcPct val="100000"/>
                        </a:lnSpc>
                      </a:pPr>
                      <a:r>
                        <a:rPr lang="ko-KR" altLang="en-US" sz="1400" b="1" dirty="0">
                          <a:latin typeface="Artifakt Element Black" panose="020B0A03050000020004" pitchFamily="34" charset="0"/>
                          <a:ea typeface="+mn-ea"/>
                        </a:rPr>
                        <a:t>철도 전차선 </a:t>
                      </a:r>
                      <a:r>
                        <a:rPr lang="en-US" altLang="ko-KR" sz="1400" b="1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3</a:t>
                      </a:r>
                      <a:r>
                        <a:rPr lang="en-US" altLang="ko-KR" sz="1400" b="1" baseline="30000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rd</a:t>
                      </a:r>
                      <a:r>
                        <a:rPr lang="en-US" altLang="ko-KR" sz="1400" b="1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 Rail </a:t>
                      </a:r>
                      <a:r>
                        <a:rPr lang="ko-KR" altLang="en-US" sz="1400" b="1" dirty="0">
                          <a:latin typeface="Artifakt Element Black" panose="020B0A03050000020004" pitchFamily="34" charset="0"/>
                          <a:ea typeface="+mn-ea"/>
                        </a:rPr>
                        <a:t>제조</a:t>
                      </a:r>
                    </a:p>
                  </a:txBody>
                  <a:tcPr marL="74295" marR="74295" marT="37148" marB="37148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 latinLnBrk="1">
                        <a:lnSpc>
                          <a:spcPct val="100000"/>
                        </a:lnSpc>
                      </a:pPr>
                      <a:r>
                        <a:rPr lang="en-US" altLang="ko-KR" sz="1400" b="1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AL </a:t>
                      </a:r>
                      <a:r>
                        <a:rPr lang="ko-KR" altLang="en-US" sz="1400" b="1" dirty="0">
                          <a:latin typeface="Artifakt Element Black" panose="020B0A03050000020004" pitchFamily="34" charset="0"/>
                          <a:ea typeface="+mn-ea"/>
                        </a:rPr>
                        <a:t>압출가공재</a:t>
                      </a:r>
                    </a:p>
                  </a:txBody>
                  <a:tcPr marL="74295" marR="74295" marT="37148" marB="37148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 latinLnBrk="1">
                        <a:lnSpc>
                          <a:spcPct val="100000"/>
                        </a:lnSpc>
                      </a:pPr>
                      <a:r>
                        <a:rPr lang="ko-KR" altLang="en-US" sz="1400" b="1" dirty="0">
                          <a:latin typeface="Artifakt Element Black" panose="020B0A03050000020004" pitchFamily="34" charset="0"/>
                          <a:ea typeface="+mn-ea"/>
                        </a:rPr>
                        <a:t>약 </a:t>
                      </a:r>
                      <a:r>
                        <a:rPr lang="en-US" altLang="ko-KR" sz="1400" b="1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300ton</a:t>
                      </a:r>
                      <a:endParaRPr lang="ko-KR" altLang="en-US" sz="1400" b="1" dirty="0">
                        <a:latin typeface="Artifakt Element Black" panose="020B0A03050000020004" pitchFamily="34" charset="0"/>
                        <a:ea typeface="+mn-ea"/>
                      </a:endParaRPr>
                    </a:p>
                  </a:txBody>
                  <a:tcPr marL="74295" marR="74295" marT="37148" marB="37148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 latinLnBrk="1">
                        <a:lnSpc>
                          <a:spcPct val="100000"/>
                        </a:lnSpc>
                      </a:pPr>
                      <a:r>
                        <a:rPr lang="en-US" altLang="ko-KR" sz="1400" b="1" dirty="0">
                          <a:latin typeface="Artifakt Element Black" panose="020B0A03050000020004" pitchFamily="34" charset="0"/>
                          <a:ea typeface="Artifakt Element Black" panose="020B0A03050000020004" pitchFamily="34" charset="0"/>
                        </a:rPr>
                        <a:t>‘25~</a:t>
                      </a:r>
                      <a:endParaRPr lang="ko-KR" altLang="en-US" sz="1400" b="1" dirty="0">
                        <a:latin typeface="Artifakt Element Black" panose="020B0A03050000020004" pitchFamily="34" charset="0"/>
                        <a:ea typeface="+mn-ea"/>
                      </a:endParaRPr>
                    </a:p>
                  </a:txBody>
                  <a:tcPr marL="74295" marR="74295" marT="37148" marB="37148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0"/>
                        </a:lnSpc>
                      </a:pPr>
                      <a:endParaRPr lang="ko-KR" altLang="en-US" sz="1200" dirty="0"/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959612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5305BE7-9061-F54C-5840-B2CDBDC697C8}"/>
              </a:ext>
            </a:extLst>
          </p:cNvPr>
          <p:cNvSpPr txBox="1"/>
          <p:nvPr/>
        </p:nvSpPr>
        <p:spPr>
          <a:xfrm>
            <a:off x="241210" y="126407"/>
            <a:ext cx="1891865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b="1" dirty="0">
                <a:latin typeface="+mn-lt"/>
                <a:ea typeface="+mn-ea"/>
              </a:rPr>
              <a:t>6. </a:t>
            </a:r>
            <a:r>
              <a:rPr lang="ko-KR" altLang="en-US" sz="2400" b="1" dirty="0">
                <a:latin typeface="+mn-lt"/>
                <a:ea typeface="+mn-ea"/>
              </a:rPr>
              <a:t>납품 이력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35A0710-1DAE-FBF2-0940-C3B48930A0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132" y="262100"/>
            <a:ext cx="2398012" cy="326120"/>
          </a:xfrm>
          <a:prstGeom prst="rect">
            <a:avLst/>
          </a:prstGeom>
        </p:spPr>
      </p:pic>
      <p:sp>
        <p:nvSpPr>
          <p:cNvPr id="8" name="Rectangle 6">
            <a:extLst>
              <a:ext uri="{FF2B5EF4-FFF2-40B4-BE49-F238E27FC236}">
                <a16:creationId xmlns:a16="http://schemas.microsoft.com/office/drawing/2014/main" id="{769AD8B2-0F76-0C16-8663-7349FD28E0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210" y="588072"/>
            <a:ext cx="9500607" cy="103734"/>
          </a:xfrm>
          <a:prstGeom prst="rect">
            <a:avLst/>
          </a:prstGeom>
          <a:solidFill>
            <a:srgbClr val="266195"/>
          </a:solidFill>
          <a:ln>
            <a:noFill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951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472595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94337228-59C8-449A-A35B-3F270148B9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269" y="1200011"/>
            <a:ext cx="3451097" cy="4883737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CB1AC30D-20BF-43AC-89DA-8496F76F30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635" y="1200010"/>
            <a:ext cx="3451098" cy="488373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0B93B1A-6395-43E4-83F3-9700C90F0418}"/>
              </a:ext>
            </a:extLst>
          </p:cNvPr>
          <p:cNvSpPr txBox="1"/>
          <p:nvPr/>
        </p:nvSpPr>
        <p:spPr>
          <a:xfrm>
            <a:off x="1653605" y="6136205"/>
            <a:ext cx="1515158" cy="267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38" b="1" dirty="0"/>
              <a:t>&lt;ISO 9001</a:t>
            </a:r>
            <a:r>
              <a:rPr lang="ko-KR" altLang="en-US" sz="1138" b="1" dirty="0"/>
              <a:t> 인증서</a:t>
            </a:r>
            <a:r>
              <a:rPr lang="en-US" altLang="ko-KR" sz="1138" b="1" dirty="0"/>
              <a:t>&gt;</a:t>
            </a:r>
            <a:endParaRPr lang="ko-KR" altLang="en-US" sz="1138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4AC7CD0-D248-4D6F-B917-8B686B1AC11B}"/>
              </a:ext>
            </a:extLst>
          </p:cNvPr>
          <p:cNvSpPr txBox="1"/>
          <p:nvPr/>
        </p:nvSpPr>
        <p:spPr>
          <a:xfrm>
            <a:off x="6694758" y="6147765"/>
            <a:ext cx="1600118" cy="267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38" b="1" dirty="0"/>
              <a:t>&lt;ISO 14001</a:t>
            </a:r>
            <a:r>
              <a:rPr lang="ko-KR" altLang="en-US" sz="1138" b="1" dirty="0"/>
              <a:t> 인증서</a:t>
            </a:r>
            <a:r>
              <a:rPr lang="en-US" altLang="ko-KR" sz="1138" b="1" dirty="0"/>
              <a:t>&gt;</a:t>
            </a:r>
            <a:endParaRPr lang="ko-KR" altLang="en-US" sz="1138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BD779A4-95F9-F58E-F37E-B4895172C4A8}"/>
              </a:ext>
            </a:extLst>
          </p:cNvPr>
          <p:cNvSpPr txBox="1"/>
          <p:nvPr/>
        </p:nvSpPr>
        <p:spPr>
          <a:xfrm>
            <a:off x="241210" y="126407"/>
            <a:ext cx="1891865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b="1" dirty="0">
                <a:latin typeface="+mn-lt"/>
                <a:ea typeface="+mn-ea"/>
              </a:rPr>
              <a:t>7. </a:t>
            </a:r>
            <a:r>
              <a:rPr lang="ko-KR" altLang="en-US" sz="2400" b="1" dirty="0">
                <a:latin typeface="+mn-lt"/>
                <a:ea typeface="+mn-ea"/>
              </a:rPr>
              <a:t>인증 현황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8BA86471-877F-CE46-2A36-5998BD670B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132" y="262100"/>
            <a:ext cx="2398012" cy="32612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495C928-43BC-3182-5DA2-316C552122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210" y="588072"/>
            <a:ext cx="9500607" cy="103734"/>
          </a:xfrm>
          <a:prstGeom prst="rect">
            <a:avLst/>
          </a:prstGeom>
          <a:solidFill>
            <a:srgbClr val="266195"/>
          </a:solidFill>
          <a:ln>
            <a:noFill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951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47990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1_shape1">
            <a:extLst>
              <a:ext uri="{FF2B5EF4-FFF2-40B4-BE49-F238E27FC236}">
                <a16:creationId xmlns:a16="http://schemas.microsoft.com/office/drawing/2014/main" id="{8551F10E-A4B1-4ECF-847C-8D10E762EECF}"/>
              </a:ext>
            </a:extLst>
          </p:cNvPr>
          <p:cNvSpPr txBox="1">
            <a:spLocks/>
          </p:cNvSpPr>
          <p:nvPr/>
        </p:nvSpPr>
        <p:spPr>
          <a:xfrm>
            <a:off x="1502669" y="2606463"/>
            <a:ext cx="6686371" cy="1687891"/>
          </a:xfrm>
          <a:prstGeom prst="rect">
            <a:avLst/>
          </a:prstGeom>
          <a:effectLst/>
        </p:spPr>
        <p:txBody>
          <a:bodyPr vert="horz" lIns="74295" tIns="37148" rIns="74295" bIns="37148" rtlCol="0" anchor="t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나눔고딕"/>
                <a:ea typeface="나눔고딕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br>
              <a:rPr lang="en-US" altLang="ko-KR" sz="2275" b="1" spc="-204" dirty="0">
                <a:solidFill>
                  <a:srgbClr val="1528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</a:br>
            <a:br>
              <a:rPr lang="en-US" altLang="ko-KR" sz="2275" b="1" spc="-204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</a:br>
            <a:br>
              <a:rPr lang="en-US" altLang="ko-KR" sz="2275" b="1" spc="-204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</a:br>
            <a:endParaRPr lang="ko-KR" altLang="en-US" sz="3251" b="1" spc="-204" dirty="0">
              <a:solidFill>
                <a:srgbClr val="1528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2" name="제목 13">
            <a:extLst>
              <a:ext uri="{FF2B5EF4-FFF2-40B4-BE49-F238E27FC236}">
                <a16:creationId xmlns:a16="http://schemas.microsoft.com/office/drawing/2014/main" id="{12369894-AA53-812E-568F-5B63B7675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299" y="1569476"/>
            <a:ext cx="8915400" cy="928688"/>
          </a:xfrm>
        </p:spPr>
        <p:txBody>
          <a:bodyPr>
            <a:normAutofit/>
          </a:bodyPr>
          <a:lstStyle/>
          <a:p>
            <a:r>
              <a:rPr lang="en-US" altLang="ko-KR" sz="4388" b="1" spc="-204" dirty="0">
                <a:solidFill>
                  <a:srgbClr val="1528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SHINYOUNG-MTS IND. CO., LTD</a:t>
            </a:r>
            <a:endParaRPr lang="ko-KR" altLang="en-US" sz="4388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949D55-DE6F-F17D-A244-C416CEB73995}"/>
              </a:ext>
            </a:extLst>
          </p:cNvPr>
          <p:cNvSpPr txBox="1"/>
          <p:nvPr/>
        </p:nvSpPr>
        <p:spPr>
          <a:xfrm>
            <a:off x="2510864" y="3650549"/>
            <a:ext cx="4669971" cy="542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927" b="1" spc="-204" dirty="0">
                <a:solidFill>
                  <a:srgbClr val="1528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-END- </a:t>
            </a:r>
            <a:endParaRPr lang="ko-KR" altLang="en-US" sz="2927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BE89B9BE-3629-A8A6-83E4-06FCD5087A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6560" y="5439671"/>
            <a:ext cx="4609452" cy="76002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2">
            <a:extLst>
              <a:ext uri="{FF2B5EF4-FFF2-40B4-BE49-F238E27FC236}">
                <a16:creationId xmlns:a16="http://schemas.microsoft.com/office/drawing/2014/main" id="{AB1F5822-4700-F1BB-1D01-7C47807F6AD3}"/>
              </a:ext>
            </a:extLst>
          </p:cNvPr>
          <p:cNvSpPr txBox="1">
            <a:spLocks/>
          </p:cNvSpPr>
          <p:nvPr/>
        </p:nvSpPr>
        <p:spPr>
          <a:xfrm>
            <a:off x="5872399" y="2994595"/>
            <a:ext cx="4580957" cy="622907"/>
          </a:xfrm>
          <a:prstGeom prst="rect">
            <a:avLst/>
          </a:prstGeom>
        </p:spPr>
        <p:txBody>
          <a:bodyPr vert="horz" lIns="74295" tIns="37148" rIns="74295" bIns="37148" rtlCol="0">
            <a:normAutofit/>
          </a:bodyPr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ko-KR" altLang="en-US" sz="3251" b="1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회사소개서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155269-C601-963E-D5B4-4DEB4D138E4C}"/>
              </a:ext>
            </a:extLst>
          </p:cNvPr>
          <p:cNvSpPr txBox="1"/>
          <p:nvPr/>
        </p:nvSpPr>
        <p:spPr>
          <a:xfrm>
            <a:off x="6625442" y="5627617"/>
            <a:ext cx="3036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2026 Company Profile</a:t>
            </a:r>
            <a:endParaRPr lang="ko-KR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cs typeface="Verdana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3693DA7-CEDF-04E4-52D8-25F859BDD0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51" y="1306560"/>
            <a:ext cx="9456383" cy="1688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204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51603DAA-23B3-46E5-CB2B-7173C2D0B965}"/>
              </a:ext>
            </a:extLst>
          </p:cNvPr>
          <p:cNvSpPr txBox="1"/>
          <p:nvPr/>
        </p:nvSpPr>
        <p:spPr>
          <a:xfrm>
            <a:off x="1386481" y="4107059"/>
            <a:ext cx="33932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DB7E876-8EA3-12C7-F22C-8F5013DB578E}"/>
              </a:ext>
            </a:extLst>
          </p:cNvPr>
          <p:cNvSpPr txBox="1"/>
          <p:nvPr/>
        </p:nvSpPr>
        <p:spPr>
          <a:xfrm>
            <a:off x="5974557" y="2405062"/>
            <a:ext cx="33932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atin typeface="HY목각파임B" panose="02030600000101010101" pitchFamily="18" charset="-127"/>
                <a:ea typeface="HY목각파임B" panose="02030600000101010101" pitchFamily="18" charset="-127"/>
              </a:rPr>
              <a:t>1. </a:t>
            </a:r>
            <a:r>
              <a:rPr lang="ko-KR" altLang="en-US" sz="2000" b="1" dirty="0">
                <a:latin typeface="HY목각파임B" panose="02030600000101010101" pitchFamily="18" charset="-127"/>
                <a:ea typeface="HY목각파임B" panose="02030600000101010101" pitchFamily="18" charset="-127"/>
              </a:rPr>
              <a:t>경영이념</a:t>
            </a:r>
            <a:r>
              <a:rPr lang="en-US" altLang="ko-KR" sz="2000" b="1" dirty="0">
                <a:latin typeface="HY목각파임B" panose="02030600000101010101" pitchFamily="18" charset="-127"/>
                <a:ea typeface="HY목각파임B" panose="02030600000101010101" pitchFamily="18" charset="-127"/>
              </a:rPr>
              <a:t>/</a:t>
            </a:r>
            <a:r>
              <a:rPr lang="ko-KR" altLang="en-US" sz="2000" b="1" dirty="0">
                <a:latin typeface="HY목각파임B" panose="02030600000101010101" pitchFamily="18" charset="-127"/>
                <a:ea typeface="HY목각파임B" panose="02030600000101010101" pitchFamily="18" charset="-127"/>
              </a:rPr>
              <a:t>비전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4577F39-E199-7C78-28D0-AE5792CE156F}"/>
              </a:ext>
            </a:extLst>
          </p:cNvPr>
          <p:cNvSpPr txBox="1"/>
          <p:nvPr/>
        </p:nvSpPr>
        <p:spPr>
          <a:xfrm>
            <a:off x="3931444" y="4705364"/>
            <a:ext cx="1696641" cy="342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1624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BF4D1E1-2E16-FB91-A0E9-3DDFD645EC26}"/>
              </a:ext>
            </a:extLst>
          </p:cNvPr>
          <p:cNvSpPr txBox="1"/>
          <p:nvPr/>
        </p:nvSpPr>
        <p:spPr>
          <a:xfrm>
            <a:off x="5974557" y="2812643"/>
            <a:ext cx="33932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atin typeface="HY목각파임B" panose="02030600000101010101" pitchFamily="18" charset="-127"/>
                <a:ea typeface="HY목각파임B" panose="02030600000101010101" pitchFamily="18" charset="-127"/>
              </a:rPr>
              <a:t>2. </a:t>
            </a:r>
            <a:r>
              <a:rPr lang="ko-KR" altLang="en-US" sz="2000" b="1" dirty="0">
                <a:latin typeface="HY목각파임B" panose="02030600000101010101" pitchFamily="18" charset="-127"/>
                <a:ea typeface="HY목각파임B" panose="02030600000101010101" pitchFamily="18" charset="-127"/>
              </a:rPr>
              <a:t>회사 소개</a:t>
            </a:r>
            <a:endParaRPr lang="en-US" altLang="ko-KR" sz="2000" b="1" dirty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AF762B-8D88-F0DF-9960-2B407414A20A}"/>
              </a:ext>
            </a:extLst>
          </p:cNvPr>
          <p:cNvSpPr txBox="1"/>
          <p:nvPr/>
        </p:nvSpPr>
        <p:spPr>
          <a:xfrm>
            <a:off x="5974557" y="3220221"/>
            <a:ext cx="33932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atin typeface="HY목각파임B" panose="02030600000101010101" pitchFamily="18" charset="-127"/>
                <a:ea typeface="HY목각파임B" panose="02030600000101010101" pitchFamily="18" charset="-127"/>
              </a:rPr>
              <a:t>3. </a:t>
            </a:r>
            <a:r>
              <a:rPr lang="ko-KR" altLang="en-US" sz="2000" b="1" dirty="0">
                <a:latin typeface="HY목각파임B" panose="02030600000101010101" pitchFamily="18" charset="-127"/>
                <a:ea typeface="HY목각파임B" panose="02030600000101010101" pitchFamily="18" charset="-127"/>
              </a:rPr>
              <a:t>사업분야 </a:t>
            </a:r>
            <a:r>
              <a:rPr lang="en-US" altLang="ko-KR" sz="2000" b="1" dirty="0">
                <a:latin typeface="HY목각파임B" panose="02030600000101010101" pitchFamily="18" charset="-127"/>
                <a:ea typeface="HY목각파임B" panose="02030600000101010101" pitchFamily="18" charset="-127"/>
              </a:rPr>
              <a:t>(1)~(5)</a:t>
            </a:r>
            <a:endParaRPr lang="ko-KR" altLang="en-US" sz="2000" b="1" dirty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7142A8-860D-9D57-4E99-3ED5A24F1690}"/>
              </a:ext>
            </a:extLst>
          </p:cNvPr>
          <p:cNvSpPr txBox="1"/>
          <p:nvPr/>
        </p:nvSpPr>
        <p:spPr>
          <a:xfrm>
            <a:off x="5974557" y="4056466"/>
            <a:ext cx="33932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atin typeface="HY목각파임B" panose="02030600000101010101" pitchFamily="18" charset="-127"/>
                <a:ea typeface="HY목각파임B" panose="02030600000101010101" pitchFamily="18" charset="-127"/>
              </a:rPr>
              <a:t>5. </a:t>
            </a:r>
            <a:r>
              <a:rPr lang="ko-KR" altLang="en-US" sz="2000" b="1" dirty="0">
                <a:latin typeface="HY목각파임B" panose="02030600000101010101" pitchFamily="18" charset="-127"/>
                <a:ea typeface="HY목각파임B" panose="02030600000101010101" pitchFamily="18" charset="-127"/>
              </a:rPr>
              <a:t>협력사 소개 </a:t>
            </a:r>
            <a:endParaRPr lang="en-US" altLang="ko-KR" sz="2000" b="1" dirty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B64971-0C20-D559-2633-F7F74DF50556}"/>
              </a:ext>
            </a:extLst>
          </p:cNvPr>
          <p:cNvSpPr txBox="1"/>
          <p:nvPr/>
        </p:nvSpPr>
        <p:spPr>
          <a:xfrm>
            <a:off x="5974557" y="4476391"/>
            <a:ext cx="33932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atin typeface="HY목각파임B" panose="02030600000101010101" pitchFamily="18" charset="-127"/>
                <a:ea typeface="HY목각파임B" panose="02030600000101010101" pitchFamily="18" charset="-127"/>
              </a:rPr>
              <a:t>6. </a:t>
            </a:r>
            <a:r>
              <a:rPr lang="ko-KR" altLang="en-US" sz="2000" b="1" dirty="0">
                <a:latin typeface="HY목각파임B" panose="02030600000101010101" pitchFamily="18" charset="-127"/>
                <a:ea typeface="HY목각파임B" panose="02030600000101010101" pitchFamily="18" charset="-127"/>
              </a:rPr>
              <a:t>납품 이력 </a:t>
            </a:r>
            <a:endParaRPr lang="en-US" altLang="ko-KR" sz="2000" b="1" dirty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C7C1C8-8FE8-A4D2-4729-CC2AC7C9E699}"/>
              </a:ext>
            </a:extLst>
          </p:cNvPr>
          <p:cNvSpPr txBox="1"/>
          <p:nvPr/>
        </p:nvSpPr>
        <p:spPr>
          <a:xfrm>
            <a:off x="5974557" y="3636539"/>
            <a:ext cx="33932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atin typeface="HY목각파임B" panose="02030600000101010101" pitchFamily="18" charset="-127"/>
                <a:ea typeface="HY목각파임B" panose="02030600000101010101" pitchFamily="18" charset="-127"/>
              </a:rPr>
              <a:t>4. </a:t>
            </a:r>
            <a:r>
              <a:rPr lang="ko-KR" altLang="en-US" sz="2000" b="1" dirty="0">
                <a:latin typeface="HY목각파임B" panose="02030600000101010101" pitchFamily="18" charset="-127"/>
                <a:ea typeface="HY목각파임B" panose="02030600000101010101" pitchFamily="18" charset="-127"/>
              </a:rPr>
              <a:t>보유장비</a:t>
            </a:r>
            <a:endParaRPr lang="en-US" altLang="ko-KR" sz="2000" b="1" dirty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F0F9EA5-5779-DFDD-28FA-E74341B994C5}"/>
              </a:ext>
            </a:extLst>
          </p:cNvPr>
          <p:cNvSpPr txBox="1"/>
          <p:nvPr/>
        </p:nvSpPr>
        <p:spPr>
          <a:xfrm>
            <a:off x="5974557" y="4896315"/>
            <a:ext cx="33932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atin typeface="HY목각파임B" panose="02030600000101010101" pitchFamily="18" charset="-127"/>
                <a:ea typeface="HY목각파임B" panose="02030600000101010101" pitchFamily="18" charset="-127"/>
              </a:rPr>
              <a:t>7. </a:t>
            </a:r>
            <a:r>
              <a:rPr lang="ko-KR" altLang="en-US" sz="2000" b="1" dirty="0">
                <a:latin typeface="HY목각파임B" panose="02030600000101010101" pitchFamily="18" charset="-127"/>
                <a:ea typeface="HY목각파임B" panose="02030600000101010101" pitchFamily="18" charset="-127"/>
              </a:rPr>
              <a:t>인증 현황 </a:t>
            </a:r>
            <a:endParaRPr lang="en-US" altLang="ko-KR" sz="2000" b="1" dirty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C55AB44-E465-CC7D-5A5F-2A4FF3979C80}"/>
              </a:ext>
            </a:extLst>
          </p:cNvPr>
          <p:cNvSpPr txBox="1"/>
          <p:nvPr/>
        </p:nvSpPr>
        <p:spPr>
          <a:xfrm>
            <a:off x="241210" y="135115"/>
            <a:ext cx="80021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400" b="1" dirty="0">
                <a:latin typeface="+mn-lt"/>
                <a:ea typeface="+mn-ea"/>
              </a:rPr>
              <a:t>목차</a:t>
            </a: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67C48FE1-3E72-2C9C-16C6-4ED697D938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132" y="270808"/>
            <a:ext cx="2398012" cy="326120"/>
          </a:xfrm>
          <a:prstGeom prst="rect">
            <a:avLst/>
          </a:prstGeom>
        </p:spPr>
      </p:pic>
      <p:sp>
        <p:nvSpPr>
          <p:cNvPr id="22" name="Rectangle 6">
            <a:extLst>
              <a:ext uri="{FF2B5EF4-FFF2-40B4-BE49-F238E27FC236}">
                <a16:creationId xmlns:a16="http://schemas.microsoft.com/office/drawing/2014/main" id="{893047D3-D60A-412C-BF9E-62C41D9AFC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210" y="596780"/>
            <a:ext cx="9500607" cy="103734"/>
          </a:xfrm>
          <a:prstGeom prst="rect">
            <a:avLst/>
          </a:prstGeom>
          <a:solidFill>
            <a:srgbClr val="266195"/>
          </a:solidFill>
          <a:ln>
            <a:noFill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951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6003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241210" y="126407"/>
            <a:ext cx="286007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b="1" dirty="0">
                <a:latin typeface="+mn-lt"/>
                <a:ea typeface="+mn-ea"/>
              </a:rPr>
              <a:t>1. </a:t>
            </a:r>
            <a:r>
              <a:rPr lang="ko-KR" altLang="en-US" sz="2400" b="1" dirty="0">
                <a:latin typeface="+mn-lt"/>
                <a:ea typeface="+mn-ea"/>
              </a:rPr>
              <a:t>경영 이념 </a:t>
            </a:r>
            <a:r>
              <a:rPr lang="en-US" altLang="ko-KR" sz="2400" b="1" dirty="0">
                <a:latin typeface="+mn-lt"/>
                <a:ea typeface="+mn-ea"/>
              </a:rPr>
              <a:t>/ </a:t>
            </a:r>
            <a:r>
              <a:rPr lang="ko-KR" altLang="en-US" sz="2400" b="1" dirty="0">
                <a:latin typeface="+mn-lt"/>
                <a:ea typeface="+mn-ea"/>
              </a:rPr>
              <a:t>비전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53360F1D-365D-901B-BABF-11D34F1EA6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132" y="262100"/>
            <a:ext cx="2398012" cy="326120"/>
          </a:xfrm>
          <a:prstGeom prst="rect">
            <a:avLst/>
          </a:prstGeom>
        </p:spPr>
      </p:pic>
      <p:sp>
        <p:nvSpPr>
          <p:cNvPr id="16" name="Rectangle 6">
            <a:extLst>
              <a:ext uri="{FF2B5EF4-FFF2-40B4-BE49-F238E27FC236}">
                <a16:creationId xmlns:a16="http://schemas.microsoft.com/office/drawing/2014/main" id="{F139D6FC-8F66-B99F-9CD1-91A2C27B43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210" y="588072"/>
            <a:ext cx="9500607" cy="103734"/>
          </a:xfrm>
          <a:prstGeom prst="rect">
            <a:avLst/>
          </a:prstGeom>
          <a:solidFill>
            <a:srgbClr val="266195"/>
          </a:solidFill>
          <a:ln>
            <a:noFill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951">
              <a:latin typeface="+mj-lt"/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480E96DB-FF63-FAB6-7D32-6C348A58D85A}"/>
              </a:ext>
            </a:extLst>
          </p:cNvPr>
          <p:cNvGrpSpPr/>
          <p:nvPr/>
        </p:nvGrpSpPr>
        <p:grpSpPr>
          <a:xfrm>
            <a:off x="396945" y="1347652"/>
            <a:ext cx="9208858" cy="2081348"/>
            <a:chOff x="350419" y="1628503"/>
            <a:chExt cx="9208858" cy="2081348"/>
          </a:xfrm>
        </p:grpSpPr>
        <p:sp>
          <p:nvSpPr>
            <p:cNvPr id="7" name="TextBox 6"/>
            <p:cNvSpPr txBox="1"/>
            <p:nvPr/>
          </p:nvSpPr>
          <p:spPr>
            <a:xfrm>
              <a:off x="825524" y="1974176"/>
              <a:ext cx="1274191" cy="12929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3901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목각파임B" panose="02030600000101010101" pitchFamily="18" charset="-127"/>
                  <a:ea typeface="HY목각파임B" panose="02030600000101010101" pitchFamily="18" charset="-127"/>
                  <a:cs typeface="Arial" panose="020B0604020202020204" pitchFamily="34" charset="0"/>
                </a:rPr>
                <a:t>경영 이념</a:t>
              </a:r>
            </a:p>
          </p:txBody>
        </p:sp>
        <p:sp>
          <p:nvSpPr>
            <p:cNvPr id="22" name="Rectangle 12"/>
            <p:cNvSpPr>
              <a:spLocks noChangeArrowheads="1"/>
            </p:cNvSpPr>
            <p:nvPr/>
          </p:nvSpPr>
          <p:spPr bwMode="auto">
            <a:xfrm>
              <a:off x="2099714" y="2181116"/>
              <a:ext cx="7459563" cy="1217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fontAlgn="auto" latinLnBrk="1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ko-KR" altLang="en-US" sz="1463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tifakt Element Black" panose="020B0A03050000020004" pitchFamily="34" charset="0"/>
                  <a:ea typeface="+mn-ea"/>
                  <a:cs typeface="Arial" panose="020B0604020202020204" pitchFamily="34" charset="0"/>
                </a:rPr>
                <a:t>신영엠티에스</a:t>
              </a:r>
              <a:r>
                <a:rPr lang="ko-KR" altLang="en-US" sz="1300" b="1" dirty="0" err="1">
                  <a:latin typeface="Artifakt Element Black" panose="020B0A03050000020004" pitchFamily="34" charset="0"/>
                  <a:ea typeface="+mn-ea"/>
                  <a:cs typeface="Arial" panose="020B0604020202020204" pitchFamily="34" charset="0"/>
                </a:rPr>
                <a:t>는</a:t>
              </a:r>
              <a:r>
                <a:rPr lang="ko-KR" altLang="en-US" sz="1300" b="1" dirty="0">
                  <a:latin typeface="Artifakt Element Black" panose="020B0A030500000200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altLang="ko-KR" sz="1300" b="1" dirty="0">
                  <a:latin typeface="Artifakt Element Black" panose="020B0A03050000020004" pitchFamily="34" charset="0"/>
                  <a:ea typeface="Artifakt Element Black" panose="020B0A03050000020004" pitchFamily="34" charset="0"/>
                  <a:cs typeface="Arial" panose="020B0604020202020204" pitchFamily="34" charset="0"/>
                </a:rPr>
                <a:t>2022</a:t>
              </a:r>
              <a:r>
                <a:rPr lang="ko-KR" altLang="en-US" sz="1300" b="1" dirty="0">
                  <a:latin typeface="Artifakt Element Black" panose="020B0A03050000020004" pitchFamily="34" charset="0"/>
                  <a:ea typeface="+mn-ea"/>
                  <a:cs typeface="Arial" panose="020B0604020202020204" pitchFamily="34" charset="0"/>
                </a:rPr>
                <a:t>년 설립된 알루미늄 제품 유통 및 가공 기업으로  소비자 최우선 주의와         철저한 품질 우선 경영을 지속함으로써 엄격한 품질 수준을 요구하는 전세계 알루미늄 시장에서       한 발 더 앞서기  위해 항상 발전 및 성장을 하고 있는 회사입니다</a:t>
              </a:r>
              <a:r>
                <a:rPr lang="en-US" altLang="ko-KR" sz="1300" b="1" dirty="0">
                  <a:latin typeface="Artifakt Element Black" panose="020B0A03050000020004" pitchFamily="34" charset="0"/>
                  <a:ea typeface="Artifakt Element Black" panose="020B0A03050000020004" pitchFamily="34" charset="0"/>
                  <a:cs typeface="Arial" panose="020B0604020202020204" pitchFamily="34" charset="0"/>
                </a:rPr>
                <a:t>.                                                                            </a:t>
              </a:r>
            </a:p>
            <a:p>
              <a:pPr eaLnBrk="1" fontAlgn="auto" latinLnBrk="1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ko-KR" altLang="en-US" sz="1300" b="1" dirty="0">
                  <a:latin typeface="Artifakt Element Black" panose="020B0A03050000020004" pitchFamily="34" charset="0"/>
                  <a:ea typeface="+mn-ea"/>
                  <a:cs typeface="Arial" panose="020B0604020202020204" pitchFamily="34" charset="0"/>
                </a:rPr>
                <a:t>이에 만족 하지 않고 끊임 없는 제품개발과 기술혁신을 통해 국내외 알루미늄</a:t>
              </a:r>
              <a:r>
                <a:rPr lang="en-US" altLang="ko-KR" sz="1300" b="1" dirty="0">
                  <a:latin typeface="Artifakt Element Black" panose="020B0A03050000020004" pitchFamily="34" charset="0"/>
                  <a:ea typeface="Artifakt Element Black" panose="020B0A03050000020004" pitchFamily="34" charset="0"/>
                  <a:cs typeface="Arial" panose="020B0604020202020204" pitchFamily="34" charset="0"/>
                </a:rPr>
                <a:t> </a:t>
              </a:r>
              <a:r>
                <a:rPr lang="ko-KR" altLang="en-US" sz="1300" b="1" dirty="0">
                  <a:latin typeface="Artifakt Element Black" panose="020B0A03050000020004" pitchFamily="34" charset="0"/>
                  <a:ea typeface="+mn-ea"/>
                  <a:cs typeface="Arial" panose="020B0604020202020204" pitchFamily="34" charset="0"/>
                </a:rPr>
                <a:t>네트워크망을 구축하여 </a:t>
              </a:r>
              <a:r>
                <a:rPr lang="ko-KR" altLang="en-US" sz="1300" b="1" dirty="0" err="1">
                  <a:latin typeface="Artifakt Element Black" panose="020B0A03050000020004" pitchFamily="34" charset="0"/>
                  <a:ea typeface="+mn-ea"/>
                  <a:cs typeface="Arial" panose="020B0604020202020204" pitchFamily="34" charset="0"/>
                </a:rPr>
                <a:t>특수품</a:t>
              </a:r>
              <a:r>
                <a:rPr lang="en-US" altLang="ko-KR" sz="1300" b="1" dirty="0">
                  <a:latin typeface="Artifakt Element Black" panose="020B0A03050000020004" pitchFamily="34" charset="0"/>
                  <a:ea typeface="Artifakt Element Black" panose="020B0A03050000020004" pitchFamily="34" charset="0"/>
                  <a:cs typeface="Arial" panose="020B0604020202020204" pitchFamily="34" charset="0"/>
                </a:rPr>
                <a:t>, </a:t>
              </a:r>
              <a:r>
                <a:rPr lang="ko-KR" altLang="en-US" sz="1300" b="1" dirty="0">
                  <a:latin typeface="Artifakt Element Black" panose="020B0A03050000020004" pitchFamily="34" charset="0"/>
                  <a:ea typeface="+mn-ea"/>
                  <a:cs typeface="Arial" panose="020B0604020202020204" pitchFamily="34" charset="0"/>
                </a:rPr>
                <a:t>가공품 및 기타 산업용 알루미늄 제품을 신속</a:t>
              </a:r>
              <a:r>
                <a:rPr lang="en-US" altLang="ko-KR" sz="1300" b="1" dirty="0">
                  <a:latin typeface="Artifakt Element Black" panose="020B0A03050000020004" pitchFamily="34" charset="0"/>
                  <a:ea typeface="Artifakt Element Black" panose="020B0A03050000020004" pitchFamily="34" charset="0"/>
                  <a:cs typeface="Arial" panose="020B0604020202020204" pitchFamily="34" charset="0"/>
                </a:rPr>
                <a:t>, </a:t>
              </a:r>
              <a:r>
                <a:rPr lang="ko-KR" altLang="en-US" sz="1300" b="1" dirty="0">
                  <a:latin typeface="Artifakt Element Black" panose="020B0A03050000020004" pitchFamily="34" charset="0"/>
                  <a:ea typeface="+mn-ea"/>
                  <a:cs typeface="Arial" panose="020B0604020202020204" pitchFamily="34" charset="0"/>
                </a:rPr>
                <a:t>정확</a:t>
              </a:r>
              <a:r>
                <a:rPr lang="en-US" altLang="ko-KR" sz="1300" b="1" dirty="0">
                  <a:latin typeface="Artifakt Element Black" panose="020B0A03050000020004" pitchFamily="34" charset="0"/>
                  <a:ea typeface="Artifakt Element Black" panose="020B0A03050000020004" pitchFamily="34" charset="0"/>
                  <a:cs typeface="Arial" panose="020B0604020202020204" pitchFamily="34" charset="0"/>
                </a:rPr>
                <a:t>, </a:t>
              </a:r>
              <a:r>
                <a:rPr lang="ko-KR" altLang="en-US" sz="1300" b="1" dirty="0">
                  <a:latin typeface="Artifakt Element Black" panose="020B0A03050000020004" pitchFamily="34" charset="0"/>
                  <a:ea typeface="+mn-ea"/>
                  <a:cs typeface="Arial" panose="020B0604020202020204" pitchFamily="34" charset="0"/>
                </a:rPr>
                <a:t>친절하게 제공하고 있습니다</a:t>
              </a:r>
              <a:r>
                <a:rPr lang="en-US" altLang="ko-KR" sz="1300" b="1" dirty="0">
                  <a:latin typeface="+mn-ea"/>
                  <a:ea typeface="+mn-ea"/>
                  <a:cs typeface="Arial" panose="020B0604020202020204" pitchFamily="34" charset="0"/>
                </a:rPr>
                <a:t>.</a:t>
              </a:r>
              <a:r>
                <a:rPr lang="ko-KR" altLang="en-US" sz="1300" b="1" dirty="0">
                  <a:latin typeface="+mn-ea"/>
                  <a:ea typeface="+mn-ea"/>
                  <a:cs typeface="Arial" panose="020B0604020202020204" pitchFamily="34" charset="0"/>
                </a:rPr>
                <a:t> </a:t>
              </a:r>
              <a:endParaRPr lang="en-US" altLang="ko-KR" sz="1300" b="1" dirty="0">
                <a:latin typeface="+mn-ea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0F436004-FC29-1B83-7460-0C01B1E204FA}"/>
                </a:ext>
              </a:extLst>
            </p:cNvPr>
            <p:cNvSpPr txBox="1"/>
            <p:nvPr/>
          </p:nvSpPr>
          <p:spPr>
            <a:xfrm>
              <a:off x="396945" y="1996450"/>
              <a:ext cx="5348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>
                  <a:latin typeface="HY목각파임B" panose="02030600000101010101" pitchFamily="18" charset="-127"/>
                  <a:ea typeface="HY목각파임B" panose="02030600000101010101" pitchFamily="18" charset="-127"/>
                </a:rPr>
                <a:t>1)</a:t>
              </a:r>
              <a:endParaRPr lang="ko-KR" altLang="en-US" b="1" dirty="0">
                <a:latin typeface="HY목각파임B" panose="02030600000101010101" pitchFamily="18" charset="-127"/>
                <a:ea typeface="HY목각파임B" panose="02030600000101010101" pitchFamily="18" charset="-127"/>
              </a:endParaRPr>
            </a:p>
          </p:txBody>
        </p:sp>
        <p:sp>
          <p:nvSpPr>
            <p:cNvPr id="4" name="사각형: 둥근 모서리 3">
              <a:extLst>
                <a:ext uri="{FF2B5EF4-FFF2-40B4-BE49-F238E27FC236}">
                  <a16:creationId xmlns:a16="http://schemas.microsoft.com/office/drawing/2014/main" id="{DCA9773F-FE38-23CE-B5DC-13813CBB7C0D}"/>
                </a:ext>
              </a:extLst>
            </p:cNvPr>
            <p:cNvSpPr/>
            <p:nvPr/>
          </p:nvSpPr>
          <p:spPr>
            <a:xfrm>
              <a:off x="350419" y="1628503"/>
              <a:ext cx="9162337" cy="2081348"/>
            </a:xfrm>
            <a:prstGeom prst="roundRect">
              <a:avLst/>
            </a:prstGeom>
            <a:noFill/>
            <a:ln w="571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38E24E8B-BA47-105C-B818-1B2A56C36CFD}"/>
              </a:ext>
            </a:extLst>
          </p:cNvPr>
          <p:cNvGrpSpPr/>
          <p:nvPr/>
        </p:nvGrpSpPr>
        <p:grpSpPr>
          <a:xfrm>
            <a:off x="443466" y="3903435"/>
            <a:ext cx="9162337" cy="2081348"/>
            <a:chOff x="443466" y="3903435"/>
            <a:chExt cx="9162337" cy="2081348"/>
          </a:xfrm>
        </p:grpSpPr>
        <p:sp>
          <p:nvSpPr>
            <p:cNvPr id="9" name="Text Box 5"/>
            <p:cNvSpPr txBox="1">
              <a:spLocks noChangeArrowheads="1"/>
            </p:cNvSpPr>
            <p:nvPr/>
          </p:nvSpPr>
          <p:spPr bwMode="auto">
            <a:xfrm>
              <a:off x="872049" y="4196719"/>
              <a:ext cx="1274191" cy="6926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fontAlgn="auto" latinLnBrk="1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ko-KR" altLang="en-US" sz="3901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목각파임B" panose="02030600000101010101" pitchFamily="18" charset="-127"/>
                  <a:ea typeface="HY목각파임B" panose="02030600000101010101" pitchFamily="18" charset="-127"/>
                  <a:cs typeface="Arial" panose="020B0604020202020204" pitchFamily="34" charset="0"/>
                </a:rPr>
                <a:t>비전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754195" y="4147464"/>
              <a:ext cx="235962" cy="26744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138" b="1" dirty="0">
                  <a:solidFill>
                    <a:srgbClr val="0033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+mj-lt"/>
                  <a:ea typeface="굴림체" pitchFamily="49" charset="-127"/>
                </a:rPr>
                <a:t> </a:t>
              </a:r>
              <a:endParaRPr lang="ko-KR" altLang="en-US" dirty="0">
                <a:latin typeface="+mj-lt"/>
                <a:ea typeface="+mn-ea"/>
              </a:endParaRPr>
            </a:p>
          </p:txBody>
        </p:sp>
        <p:sp>
          <p:nvSpPr>
            <p:cNvPr id="17" name="Text Box 14"/>
            <p:cNvSpPr txBox="1">
              <a:spLocks noChangeArrowheads="1"/>
            </p:cNvSpPr>
            <p:nvPr/>
          </p:nvSpPr>
          <p:spPr bwMode="auto">
            <a:xfrm>
              <a:off x="2289013" y="4414910"/>
              <a:ext cx="6738124" cy="1077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1" fontAlgn="auto" latinLnBrk="1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ko-KR" alt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tifakt Element Black" panose="020B0A03050000020004" pitchFamily="34" charset="0"/>
                  <a:ea typeface="+mn-ea"/>
                </a:rPr>
                <a:t>▶ 기술 집약을 통한 개선 및 발전</a:t>
              </a:r>
              <a:r>
                <a:rPr lang="en-US" altLang="ko-KR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tifakt Element Black" panose="020B0A03050000020004" pitchFamily="34" charset="0"/>
                  <a:ea typeface="Artifakt Element Black" panose="020B0A03050000020004" pitchFamily="34" charset="0"/>
                </a:rPr>
                <a:t>         </a:t>
              </a:r>
              <a:r>
                <a:rPr lang="ko-KR" alt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tifakt Element Black" panose="020B0A03050000020004" pitchFamily="34" charset="0"/>
                  <a:ea typeface="+mn-ea"/>
                </a:rPr>
                <a:t>▶</a:t>
              </a:r>
              <a:r>
                <a:rPr lang="en-US" altLang="ko-KR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tifakt Element Black" panose="020B0A03050000020004" pitchFamily="34" charset="0"/>
                  <a:ea typeface="Artifakt Element Black" panose="020B0A03050000020004" pitchFamily="34" charset="0"/>
                </a:rPr>
                <a:t> </a:t>
              </a:r>
              <a:r>
                <a:rPr lang="ko-KR" alt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tifakt Element Black" panose="020B0A03050000020004" pitchFamily="34" charset="0"/>
                  <a:ea typeface="+mn-ea"/>
                </a:rPr>
                <a:t>고객 중심의 경영</a:t>
              </a:r>
              <a:endParaRPr lang="en-US" altLang="ko-K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tifakt Element Black" panose="020B0A03050000020004" pitchFamily="34" charset="0"/>
                <a:ea typeface="Artifakt Element Black" panose="020B0A03050000020004" pitchFamily="34" charset="0"/>
              </a:endParaRPr>
            </a:p>
            <a:p>
              <a:pPr eaLnBrk="1" fontAlgn="auto" latinLnBrk="1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altLang="ko-KR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tifakt Element Black" panose="020B0A03050000020004" pitchFamily="34" charset="0"/>
                  <a:ea typeface="Artifakt Element Black" panose="020B0A03050000020004" pitchFamily="34" charset="0"/>
                </a:rPr>
                <a:t>    </a:t>
              </a:r>
            </a:p>
            <a:p>
              <a:pPr eaLnBrk="1" fontAlgn="auto" latinLnBrk="1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ko-KR" alt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tifakt Element Black" panose="020B0A03050000020004" pitchFamily="34" charset="0"/>
                  <a:ea typeface="+mn-ea"/>
                </a:rPr>
                <a:t>▶ 국내 알루미늄 시장 선도                   ▶ 글로벌 시대 속 해외 인프라 구축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E770D37-356C-8486-8871-6F6526F136D4}"/>
                </a:ext>
              </a:extLst>
            </p:cNvPr>
            <p:cNvSpPr txBox="1"/>
            <p:nvPr/>
          </p:nvSpPr>
          <p:spPr>
            <a:xfrm>
              <a:off x="443471" y="4277124"/>
              <a:ext cx="5348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latin typeface="HY목각파임B" panose="02030600000101010101" pitchFamily="18" charset="-127"/>
                  <a:ea typeface="HY목각파임B" panose="02030600000101010101" pitchFamily="18" charset="-127"/>
                </a:rPr>
                <a:t>2)</a:t>
              </a:r>
              <a:endParaRPr lang="ko-KR" altLang="en-US" b="1" dirty="0">
                <a:latin typeface="HY목각파임B" panose="02030600000101010101" pitchFamily="18" charset="-127"/>
                <a:ea typeface="HY목각파임B" panose="02030600000101010101" pitchFamily="18" charset="-127"/>
              </a:endParaRPr>
            </a:p>
          </p:txBody>
        </p:sp>
        <p:sp>
          <p:nvSpPr>
            <p:cNvPr id="6" name="사각형: 둥근 모서리 5">
              <a:extLst>
                <a:ext uri="{FF2B5EF4-FFF2-40B4-BE49-F238E27FC236}">
                  <a16:creationId xmlns:a16="http://schemas.microsoft.com/office/drawing/2014/main" id="{08F6EDF6-7840-D846-2E28-4ACF317CA082}"/>
                </a:ext>
              </a:extLst>
            </p:cNvPr>
            <p:cNvSpPr/>
            <p:nvPr/>
          </p:nvSpPr>
          <p:spPr>
            <a:xfrm>
              <a:off x="443466" y="3903435"/>
              <a:ext cx="9162337" cy="2081348"/>
            </a:xfrm>
            <a:prstGeom prst="roundRect">
              <a:avLst/>
            </a:prstGeom>
            <a:noFill/>
            <a:ln w="571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그림 3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07448" y="1640391"/>
            <a:ext cx="399852" cy="394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7" name="Group 48">
            <a:extLst>
              <a:ext uri="{FF2B5EF4-FFF2-40B4-BE49-F238E27FC236}">
                <a16:creationId xmlns:a16="http://schemas.microsoft.com/office/drawing/2014/main" id="{ECAD54A9-EB55-46A1-93C9-1F3C699757D6}"/>
              </a:ext>
            </a:extLst>
          </p:cNvPr>
          <p:cNvGrpSpPr>
            <a:grpSpLocks/>
          </p:cNvGrpSpPr>
          <p:nvPr/>
        </p:nvGrpSpPr>
        <p:grpSpPr bwMode="auto">
          <a:xfrm>
            <a:off x="454991" y="1329976"/>
            <a:ext cx="3796339" cy="4939952"/>
            <a:chOff x="380" y="568"/>
            <a:chExt cx="2786" cy="2325"/>
          </a:xfrm>
        </p:grpSpPr>
        <p:sp>
          <p:nvSpPr>
            <p:cNvPr id="38" name="Rectangle 2">
              <a:extLst>
                <a:ext uri="{FF2B5EF4-FFF2-40B4-BE49-F238E27FC236}">
                  <a16:creationId xmlns:a16="http://schemas.microsoft.com/office/drawing/2014/main" id="{EE972128-3910-41CC-ABEB-353D791803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3" y="1117"/>
              <a:ext cx="2268" cy="25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fontAlgn="ctr">
                <a:spcBef>
                  <a:spcPct val="20000"/>
                </a:spcBef>
              </a:pPr>
              <a:r>
                <a:rPr lang="ko-KR" altLang="en-US" sz="1200" b="1" dirty="0">
                  <a:latin typeface="Artifakt Element Black" panose="020B0A03050000020004" pitchFamily="34" charset="0"/>
                  <a:ea typeface="+mn-ea"/>
                </a:rPr>
                <a:t>홍 영 자</a:t>
              </a:r>
            </a:p>
          </p:txBody>
        </p:sp>
        <p:sp>
          <p:nvSpPr>
            <p:cNvPr id="39" name="Rectangle 3">
              <a:extLst>
                <a:ext uri="{FF2B5EF4-FFF2-40B4-BE49-F238E27FC236}">
                  <a16:creationId xmlns:a16="http://schemas.microsoft.com/office/drawing/2014/main" id="{63A772A4-252B-4F57-B3F3-F9CBFDA8C0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0" y="1125"/>
              <a:ext cx="506" cy="236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50000">
                  <a:schemeClr val="bg1">
                    <a:lumMod val="85000"/>
                    <a:shade val="67500"/>
                    <a:satMod val="115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ctr">
                <a:spcBef>
                  <a:spcPct val="20000"/>
                </a:spcBef>
              </a:pPr>
              <a:r>
                <a:rPr lang="ko-KR" altLang="en-US" sz="1200" b="1" dirty="0">
                  <a:solidFill>
                    <a:schemeClr val="bg1"/>
                  </a:solidFill>
                  <a:latin typeface="HY목각파임B" panose="02030600000101010101" pitchFamily="18" charset="-127"/>
                  <a:ea typeface="HY목각파임B" panose="02030600000101010101" pitchFamily="18" charset="-127"/>
                </a:rPr>
                <a:t>대표자</a:t>
              </a:r>
            </a:p>
          </p:txBody>
        </p:sp>
        <p:sp>
          <p:nvSpPr>
            <p:cNvPr id="40" name="Rectangle 4">
              <a:extLst>
                <a:ext uri="{FF2B5EF4-FFF2-40B4-BE49-F238E27FC236}">
                  <a16:creationId xmlns:a16="http://schemas.microsoft.com/office/drawing/2014/main" id="{C8DE4596-C659-4D56-A5A5-826B3BB7CF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4" y="890"/>
              <a:ext cx="2268" cy="25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fontAlgn="ctr">
                <a:spcBef>
                  <a:spcPct val="20000"/>
                </a:spcBef>
              </a:pPr>
              <a:r>
                <a:rPr lang="en-US" altLang="ko-KR" sz="1200" b="1" dirty="0">
                  <a:latin typeface="Artifakt Element Black" panose="020B0A03050000020004" pitchFamily="34" charset="0"/>
                  <a:ea typeface="Artifakt Element Black" panose="020B0A03050000020004" pitchFamily="34" charset="0"/>
                </a:rPr>
                <a:t>2022</a:t>
              </a:r>
              <a:r>
                <a:rPr lang="ko-KR" altLang="en-US" sz="1200" b="1" dirty="0">
                  <a:latin typeface="Artifakt Element Black" panose="020B0A03050000020004" pitchFamily="34" charset="0"/>
                  <a:ea typeface="HY궁서B" panose="02030600000101010101" pitchFamily="18" charset="-127"/>
                </a:rPr>
                <a:t>년 </a:t>
              </a:r>
              <a:r>
                <a:rPr lang="en-US" altLang="ko-KR" sz="1200" b="1" dirty="0">
                  <a:latin typeface="Artifakt Element Black" panose="020B0A03050000020004" pitchFamily="34" charset="0"/>
                  <a:ea typeface="Artifakt Element Black" panose="020B0A03050000020004" pitchFamily="34" charset="0"/>
                </a:rPr>
                <a:t>02</a:t>
              </a:r>
              <a:r>
                <a:rPr lang="ko-KR" altLang="en-US" sz="1200" b="1" dirty="0">
                  <a:latin typeface="Artifakt Element Black" panose="020B0A03050000020004" pitchFamily="34" charset="0"/>
                  <a:ea typeface="HY궁서B" panose="02030600000101010101" pitchFamily="18" charset="-127"/>
                </a:rPr>
                <a:t>월 </a:t>
              </a:r>
              <a:r>
                <a:rPr lang="en-US" altLang="ko-KR" sz="1200" b="1" dirty="0">
                  <a:latin typeface="Artifakt Element Black" panose="020B0A03050000020004" pitchFamily="34" charset="0"/>
                  <a:ea typeface="Artifakt Element Black" panose="020B0A03050000020004" pitchFamily="34" charset="0"/>
                </a:rPr>
                <a:t>19</a:t>
              </a:r>
              <a:r>
                <a:rPr lang="ko-KR" altLang="en-US" sz="1200" b="1" dirty="0">
                  <a:latin typeface="Artifakt Element Black" panose="020B0A03050000020004" pitchFamily="34" charset="0"/>
                  <a:ea typeface="HY궁서B" panose="02030600000101010101" pitchFamily="18" charset="-127"/>
                </a:rPr>
                <a:t>일</a:t>
              </a:r>
            </a:p>
          </p:txBody>
        </p:sp>
        <p:sp>
          <p:nvSpPr>
            <p:cNvPr id="41" name="Rectangle 5">
              <a:extLst>
                <a:ext uri="{FF2B5EF4-FFF2-40B4-BE49-F238E27FC236}">
                  <a16:creationId xmlns:a16="http://schemas.microsoft.com/office/drawing/2014/main" id="{DFBA099D-C909-4DA3-987A-A815413200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3" y="894"/>
              <a:ext cx="500" cy="246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50000">
                  <a:schemeClr val="bg1">
                    <a:lumMod val="85000"/>
                    <a:shade val="67500"/>
                    <a:satMod val="115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 w="1270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ctr">
                <a:spcBef>
                  <a:spcPct val="20000"/>
                </a:spcBef>
              </a:pPr>
              <a:r>
                <a:rPr lang="ko-KR" altLang="en-US" sz="1200" b="1" dirty="0">
                  <a:solidFill>
                    <a:schemeClr val="bg1"/>
                  </a:solidFill>
                  <a:latin typeface="HY목각파임B" panose="02030600000101010101" pitchFamily="18" charset="-127"/>
                  <a:ea typeface="HY목각파임B" panose="02030600000101010101" pitchFamily="18" charset="-127"/>
                </a:rPr>
                <a:t>설립일</a:t>
              </a:r>
            </a:p>
          </p:txBody>
        </p:sp>
        <p:sp>
          <p:nvSpPr>
            <p:cNvPr id="42" name="Rectangle 8">
              <a:extLst>
                <a:ext uri="{FF2B5EF4-FFF2-40B4-BE49-F238E27FC236}">
                  <a16:creationId xmlns:a16="http://schemas.microsoft.com/office/drawing/2014/main" id="{6ACC622C-EEA9-41B6-833F-0CB22F21ED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6" y="1433"/>
              <a:ext cx="2268" cy="3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eaLnBrk="0" latinLnBrk="0" hangingPunct="0"/>
              <a:r>
                <a:rPr lang="en-US" altLang="ko-KR" sz="1200" b="1" dirty="0">
                  <a:solidFill>
                    <a:srgbClr val="100B1B"/>
                  </a:solidFill>
                  <a:latin typeface="Artifakt Element Black" panose="020B0A03050000020004" pitchFamily="34" charset="0"/>
                  <a:ea typeface="Artifakt Element Black" panose="020B0A03050000020004" pitchFamily="34" charset="0"/>
                </a:rPr>
                <a:t> </a:t>
              </a:r>
              <a:r>
                <a:rPr lang="ko-KR" altLang="en-US" sz="1200" b="1" dirty="0">
                  <a:solidFill>
                    <a:srgbClr val="100B1B"/>
                  </a:solidFill>
                  <a:latin typeface="Artifakt Element Black" panose="020B0A03050000020004" pitchFamily="34" charset="0"/>
                  <a:ea typeface="+mn-ea"/>
                </a:rPr>
                <a:t>경기도 시흥시 </a:t>
              </a:r>
              <a:r>
                <a:rPr lang="ko-KR" altLang="en-US" sz="1200" b="1" dirty="0" err="1">
                  <a:solidFill>
                    <a:srgbClr val="100B1B"/>
                  </a:solidFill>
                  <a:latin typeface="Artifakt Element Black" panose="020B0A03050000020004" pitchFamily="34" charset="0"/>
                  <a:ea typeface="+mn-ea"/>
                </a:rPr>
                <a:t>정왕동</a:t>
              </a:r>
              <a:r>
                <a:rPr lang="ko-KR" altLang="en-US" sz="1200" b="1" dirty="0">
                  <a:solidFill>
                    <a:srgbClr val="100B1B"/>
                  </a:solidFill>
                  <a:latin typeface="Artifakt Element Black" panose="020B0A03050000020004" pitchFamily="34" charset="0"/>
                  <a:ea typeface="+mn-ea"/>
                </a:rPr>
                <a:t> </a:t>
              </a:r>
              <a:r>
                <a:rPr lang="ko-KR" altLang="en-US" sz="1200" b="1" dirty="0" err="1">
                  <a:solidFill>
                    <a:srgbClr val="100B1B"/>
                  </a:solidFill>
                  <a:latin typeface="Artifakt Element Black" panose="020B0A03050000020004" pitchFamily="34" charset="0"/>
                  <a:ea typeface="+mn-ea"/>
                </a:rPr>
                <a:t>마유로</a:t>
              </a:r>
              <a:r>
                <a:rPr lang="ko-KR" altLang="en-US" sz="1200" b="1" dirty="0">
                  <a:solidFill>
                    <a:srgbClr val="100B1B"/>
                  </a:solidFill>
                  <a:latin typeface="Artifakt Element Black" panose="020B0A03050000020004" pitchFamily="34" charset="0"/>
                  <a:ea typeface="+mn-ea"/>
                </a:rPr>
                <a:t> </a:t>
              </a:r>
              <a:r>
                <a:rPr lang="en-US" altLang="ko-KR" sz="1200" b="1" dirty="0">
                  <a:solidFill>
                    <a:srgbClr val="100B1B"/>
                  </a:solidFill>
                  <a:latin typeface="Artifakt Element Black" panose="020B0A03050000020004" pitchFamily="34" charset="0"/>
                  <a:ea typeface="Artifakt Element Black" panose="020B0A03050000020004" pitchFamily="34" charset="0"/>
                </a:rPr>
                <a:t>136</a:t>
              </a:r>
            </a:p>
          </p:txBody>
        </p:sp>
        <p:sp>
          <p:nvSpPr>
            <p:cNvPr id="43" name="Rectangle 9">
              <a:extLst>
                <a:ext uri="{FF2B5EF4-FFF2-40B4-BE49-F238E27FC236}">
                  <a16:creationId xmlns:a16="http://schemas.microsoft.com/office/drawing/2014/main" id="{BEB6BF43-315C-484C-AB45-8A60949C05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0" y="1364"/>
              <a:ext cx="506" cy="713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50000">
                  <a:schemeClr val="bg1">
                    <a:lumMod val="85000"/>
                    <a:shade val="67500"/>
                    <a:satMod val="115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ctr">
                <a:spcBef>
                  <a:spcPct val="20000"/>
                </a:spcBef>
              </a:pPr>
              <a:r>
                <a:rPr lang="ko-KR" altLang="en-US" sz="1200" b="1" dirty="0">
                  <a:solidFill>
                    <a:schemeClr val="bg1"/>
                  </a:solidFill>
                  <a:latin typeface="HY목각파임B" panose="02030600000101010101" pitchFamily="18" charset="-127"/>
                  <a:ea typeface="HY목각파임B" panose="02030600000101010101" pitchFamily="18" charset="-127"/>
                </a:rPr>
                <a:t>소재지</a:t>
              </a:r>
            </a:p>
          </p:txBody>
        </p:sp>
        <p:sp>
          <p:nvSpPr>
            <p:cNvPr id="44" name="Rectangle 12">
              <a:extLst>
                <a:ext uri="{FF2B5EF4-FFF2-40B4-BE49-F238E27FC236}">
                  <a16:creationId xmlns:a16="http://schemas.microsoft.com/office/drawing/2014/main" id="{F69165BD-769A-4213-B6C8-BE92033D46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8" y="1684"/>
              <a:ext cx="2268" cy="40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fontAlgn="ctr">
                <a:spcBef>
                  <a:spcPct val="20000"/>
                </a:spcBef>
              </a:pPr>
              <a:r>
                <a:rPr lang="en-US" altLang="ko-KR" sz="1200" b="1" dirty="0">
                  <a:solidFill>
                    <a:srgbClr val="100B1B"/>
                  </a:solidFill>
                  <a:latin typeface="Artifakt Element Black" panose="020B0A03050000020004" pitchFamily="34" charset="0"/>
                  <a:ea typeface="Artifakt Element Black" panose="020B0A03050000020004" pitchFamily="34" charset="0"/>
                </a:rPr>
                <a:t>-TEL :  032) 833 – 8463(</a:t>
              </a:r>
              <a:r>
                <a:rPr lang="ko-KR" altLang="en-US" sz="1200" b="1" dirty="0">
                  <a:solidFill>
                    <a:srgbClr val="100B1B"/>
                  </a:solidFill>
                  <a:latin typeface="Artifakt Element Black" panose="020B0A03050000020004" pitchFamily="34" charset="0"/>
                  <a:ea typeface="+mn-ea"/>
                </a:rPr>
                <a:t>대</a:t>
              </a:r>
              <a:r>
                <a:rPr lang="en-US" altLang="ko-KR" sz="1200" b="1" dirty="0">
                  <a:solidFill>
                    <a:srgbClr val="100B1B"/>
                  </a:solidFill>
                  <a:latin typeface="Artifakt Element Black" panose="020B0A03050000020004" pitchFamily="34" charset="0"/>
                  <a:ea typeface="Artifakt Element Black" panose="020B0A03050000020004" pitchFamily="34" charset="0"/>
                </a:rPr>
                <a:t>)</a:t>
              </a:r>
              <a:endParaRPr lang="en-US" altLang="ko-KR" sz="1200" b="1" dirty="0">
                <a:latin typeface="Artifakt Element Black" panose="020B0A03050000020004" pitchFamily="34" charset="0"/>
                <a:ea typeface="Artifakt Element Black" panose="020B0A03050000020004" pitchFamily="34" charset="0"/>
              </a:endParaRPr>
            </a:p>
            <a:p>
              <a:pPr fontAlgn="ctr">
                <a:spcBef>
                  <a:spcPct val="20000"/>
                </a:spcBef>
              </a:pPr>
              <a:r>
                <a:rPr lang="en-US" altLang="ko-KR" sz="1200" b="1" dirty="0">
                  <a:solidFill>
                    <a:srgbClr val="100B1B"/>
                  </a:solidFill>
                  <a:latin typeface="Artifakt Element Black" panose="020B0A03050000020004" pitchFamily="34" charset="0"/>
                  <a:ea typeface="Artifakt Element Black" panose="020B0A03050000020004" pitchFamily="34" charset="0"/>
                </a:rPr>
                <a:t>-FAX :  032) 833 – 8464(</a:t>
              </a:r>
              <a:r>
                <a:rPr lang="ko-KR" altLang="en-US" sz="1200" b="1" dirty="0">
                  <a:solidFill>
                    <a:srgbClr val="100B1B"/>
                  </a:solidFill>
                  <a:latin typeface="Artifakt Element Black" panose="020B0A03050000020004" pitchFamily="34" charset="0"/>
                  <a:ea typeface="+mn-ea"/>
                </a:rPr>
                <a:t>대</a:t>
              </a:r>
              <a:r>
                <a:rPr lang="en-US" altLang="ko-KR" sz="1200" b="1" dirty="0">
                  <a:solidFill>
                    <a:srgbClr val="100B1B"/>
                  </a:solidFill>
                  <a:latin typeface="Artifakt Element Black" panose="020B0A03050000020004" pitchFamily="34" charset="0"/>
                  <a:ea typeface="Artifakt Element Black" panose="020B0A03050000020004" pitchFamily="34" charset="0"/>
                </a:rPr>
                <a:t>)     </a:t>
              </a:r>
              <a:endParaRPr lang="en-US" altLang="ko-KR" sz="1200" b="1" dirty="0">
                <a:latin typeface="Artifakt Element Black" panose="020B0A03050000020004" pitchFamily="34" charset="0"/>
                <a:ea typeface="Artifakt Element Black" panose="020B0A03050000020004" pitchFamily="34" charset="0"/>
              </a:endParaRPr>
            </a:p>
          </p:txBody>
        </p:sp>
        <p:sp>
          <p:nvSpPr>
            <p:cNvPr id="45" name="Rectangle 13">
              <a:extLst>
                <a:ext uri="{FF2B5EF4-FFF2-40B4-BE49-F238E27FC236}">
                  <a16:creationId xmlns:a16="http://schemas.microsoft.com/office/drawing/2014/main" id="{B70B6ADB-F089-4F7B-94A8-3849DED6E9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6" y="2238"/>
              <a:ext cx="2005" cy="42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fontAlgn="ctr">
                <a:spcBef>
                  <a:spcPct val="20000"/>
                </a:spcBef>
              </a:pPr>
              <a:r>
                <a:rPr lang="en-US" altLang="ko-KR" sz="1100" b="1" dirty="0">
                  <a:latin typeface="Artifakt Element Black" panose="020B0A03050000020004" pitchFamily="34" charset="0"/>
                  <a:ea typeface="Artifakt Element Black" panose="020B0A03050000020004" pitchFamily="34" charset="0"/>
                </a:rPr>
                <a:t>-</a:t>
              </a:r>
              <a:r>
                <a:rPr lang="ko-KR" altLang="en-US" sz="1100" b="1" dirty="0">
                  <a:latin typeface="Artifakt Element Black" panose="020B0A03050000020004" pitchFamily="34" charset="0"/>
                  <a:ea typeface="+mn-ea"/>
                </a:rPr>
                <a:t>알루미늄 압출</a:t>
              </a:r>
              <a:r>
                <a:rPr lang="en-US" altLang="ko-KR" sz="1100" b="1" dirty="0">
                  <a:latin typeface="Artifakt Element Black" panose="020B0A03050000020004" pitchFamily="34" charset="0"/>
                  <a:ea typeface="Artifakt Element Black" panose="020B0A03050000020004" pitchFamily="34" charset="0"/>
                </a:rPr>
                <a:t>,</a:t>
              </a:r>
              <a:r>
                <a:rPr lang="ko-KR" altLang="en-US" sz="1100" b="1" dirty="0">
                  <a:latin typeface="Artifakt Element Black" panose="020B0A03050000020004" pitchFamily="34" charset="0"/>
                  <a:ea typeface="+mn-ea"/>
                </a:rPr>
                <a:t> 절단</a:t>
              </a:r>
              <a:r>
                <a:rPr lang="en-US" altLang="ko-KR" sz="1100" b="1" dirty="0">
                  <a:latin typeface="Artifakt Element Black" panose="020B0A03050000020004" pitchFamily="34" charset="0"/>
                  <a:ea typeface="Artifakt Element Black" panose="020B0A03050000020004" pitchFamily="34" charset="0"/>
                </a:rPr>
                <a:t> </a:t>
              </a:r>
              <a:r>
                <a:rPr lang="ko-KR" altLang="en-US" sz="1100" b="1" dirty="0">
                  <a:latin typeface="Artifakt Element Black" panose="020B0A03050000020004" pitchFamily="34" charset="0"/>
                  <a:ea typeface="+mn-ea"/>
                </a:rPr>
                <a:t>및 가공 </a:t>
              </a:r>
              <a:r>
                <a:rPr lang="en-US" altLang="ko-KR" sz="1100" b="1" dirty="0">
                  <a:latin typeface="Artifakt Element Black" panose="020B0A03050000020004" pitchFamily="34" charset="0"/>
                  <a:ea typeface="Artifakt Element Black" panose="020B0A03050000020004" pitchFamily="34" charset="0"/>
                </a:rPr>
                <a:t>, </a:t>
              </a:r>
              <a:r>
                <a:rPr lang="ko-KR" altLang="en-US" sz="1100" b="1" dirty="0">
                  <a:latin typeface="Artifakt Element Black" panose="020B0A03050000020004" pitchFamily="34" charset="0"/>
                  <a:ea typeface="+mn-ea"/>
                </a:rPr>
                <a:t>조립  </a:t>
              </a:r>
            </a:p>
            <a:p>
              <a:pPr fontAlgn="ctr">
                <a:spcBef>
                  <a:spcPct val="20000"/>
                </a:spcBef>
              </a:pPr>
              <a:r>
                <a:rPr lang="en-US" altLang="ko-KR" sz="1100" b="1" dirty="0">
                  <a:latin typeface="Artifakt Element Black" panose="020B0A03050000020004" pitchFamily="34" charset="0"/>
                  <a:ea typeface="Artifakt Element Black" panose="020B0A03050000020004" pitchFamily="34" charset="0"/>
                </a:rPr>
                <a:t>-</a:t>
              </a:r>
              <a:r>
                <a:rPr lang="ko-KR" altLang="en-US" sz="1100" b="1" dirty="0">
                  <a:latin typeface="Artifakt Element Black" panose="020B0A03050000020004" pitchFamily="34" charset="0"/>
                  <a:ea typeface="+mn-ea"/>
                </a:rPr>
                <a:t>수출 및 내수 </a:t>
              </a:r>
              <a:r>
                <a:rPr lang="en-US" altLang="ko-KR" sz="1100" b="1" dirty="0">
                  <a:latin typeface="Artifakt Element Black" panose="020B0A03050000020004" pitchFamily="34" charset="0"/>
                  <a:ea typeface="Artifakt Element Black" panose="020B0A03050000020004" pitchFamily="34" charset="0"/>
                </a:rPr>
                <a:t>(</a:t>
              </a:r>
              <a:r>
                <a:rPr lang="ko-KR" altLang="en-US" sz="1100" b="1" dirty="0">
                  <a:latin typeface="Artifakt Element Black" panose="020B0A03050000020004" pitchFamily="34" charset="0"/>
                  <a:ea typeface="+mn-ea"/>
                </a:rPr>
                <a:t>건자재</a:t>
              </a:r>
              <a:r>
                <a:rPr lang="en-US" altLang="ko-KR" sz="1100" b="1" dirty="0">
                  <a:latin typeface="Artifakt Element Black" panose="020B0A03050000020004" pitchFamily="34" charset="0"/>
                  <a:ea typeface="Artifakt Element Black" panose="020B0A03050000020004" pitchFamily="34" charset="0"/>
                </a:rPr>
                <a:t>,</a:t>
              </a:r>
              <a:r>
                <a:rPr lang="ko-KR" altLang="en-US" sz="1100" b="1" dirty="0">
                  <a:latin typeface="Artifakt Element Black" panose="020B0A03050000020004" pitchFamily="34" charset="0"/>
                  <a:ea typeface="+mn-ea"/>
                </a:rPr>
                <a:t>중장비</a:t>
              </a:r>
              <a:r>
                <a:rPr lang="en-US" altLang="ko-KR" sz="1100" b="1" dirty="0">
                  <a:latin typeface="Artifakt Element Black" panose="020B0A03050000020004" pitchFamily="34" charset="0"/>
                  <a:ea typeface="Artifakt Element Black" panose="020B0A03050000020004" pitchFamily="34" charset="0"/>
                </a:rPr>
                <a:t>,</a:t>
              </a:r>
              <a:r>
                <a:rPr lang="ko-KR" altLang="en-US" sz="1100" b="1" dirty="0">
                  <a:latin typeface="Artifakt Element Black" panose="020B0A03050000020004" pitchFamily="34" charset="0"/>
                  <a:ea typeface="+mn-ea"/>
                </a:rPr>
                <a:t>산업용재</a:t>
              </a:r>
              <a:r>
                <a:rPr lang="en-US" altLang="ko-KR" sz="1100" b="1" dirty="0">
                  <a:latin typeface="Artifakt Element Black" panose="020B0A03050000020004" pitchFamily="34" charset="0"/>
                  <a:ea typeface="Artifakt Element Black" panose="020B0A03050000020004" pitchFamily="34" charset="0"/>
                </a:rPr>
                <a:t>)</a:t>
              </a:r>
            </a:p>
          </p:txBody>
        </p:sp>
        <p:sp>
          <p:nvSpPr>
            <p:cNvPr id="46" name="Rectangle 14">
              <a:extLst>
                <a:ext uri="{FF2B5EF4-FFF2-40B4-BE49-F238E27FC236}">
                  <a16:creationId xmlns:a16="http://schemas.microsoft.com/office/drawing/2014/main" id="{633E6DC8-50A2-4F0C-A91F-1CD6B98C61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6" y="2086"/>
              <a:ext cx="497" cy="807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50000">
                  <a:schemeClr val="bg1">
                    <a:lumMod val="85000"/>
                    <a:shade val="67500"/>
                    <a:satMod val="115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ctr">
                <a:spcBef>
                  <a:spcPct val="20000"/>
                </a:spcBef>
              </a:pPr>
              <a:r>
                <a:rPr lang="ko-KR" altLang="en-US" sz="1100" b="1" dirty="0">
                  <a:solidFill>
                    <a:schemeClr val="bg1"/>
                  </a:solidFill>
                  <a:latin typeface="HY목각파임B" panose="02030600000101010101" pitchFamily="18" charset="-127"/>
                  <a:ea typeface="HY목각파임B" panose="02030600000101010101" pitchFamily="18" charset="-127"/>
                </a:rPr>
                <a:t>주요</a:t>
              </a:r>
              <a:endParaRPr lang="en-US" altLang="ko-KR" sz="1100" b="1" dirty="0">
                <a:solidFill>
                  <a:schemeClr val="bg1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endParaRPr>
            </a:p>
            <a:p>
              <a:pPr algn="ctr" fontAlgn="ctr">
                <a:spcBef>
                  <a:spcPct val="20000"/>
                </a:spcBef>
              </a:pPr>
              <a:r>
                <a:rPr lang="ko-KR" altLang="en-US" sz="1100" b="1" dirty="0">
                  <a:solidFill>
                    <a:schemeClr val="bg1"/>
                  </a:solidFill>
                  <a:latin typeface="HY목각파임B" panose="02030600000101010101" pitchFamily="18" charset="-127"/>
                  <a:ea typeface="HY목각파임B" panose="02030600000101010101" pitchFamily="18" charset="-127"/>
                </a:rPr>
                <a:t>사업</a:t>
              </a:r>
            </a:p>
          </p:txBody>
        </p:sp>
        <p:sp>
          <p:nvSpPr>
            <p:cNvPr id="47" name="Rectangle 15">
              <a:extLst>
                <a:ext uri="{FF2B5EF4-FFF2-40B4-BE49-F238E27FC236}">
                  <a16:creationId xmlns:a16="http://schemas.microsoft.com/office/drawing/2014/main" id="{E43A3F04-3038-4207-9B04-54A621BDFA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6" y="590"/>
              <a:ext cx="2268" cy="295"/>
            </a:xfrm>
            <a:prstGeom prst="rect">
              <a:avLst/>
            </a:prstGeom>
            <a:solidFill>
              <a:schemeClr val="accent2">
                <a:lumMod val="50000"/>
                <a:alpha val="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fontAlgn="ctr">
                <a:spcBef>
                  <a:spcPct val="20000"/>
                </a:spcBef>
              </a:pPr>
              <a:r>
                <a:rPr lang="ko-KR" altLang="en-US" sz="1200" b="1" dirty="0" err="1">
                  <a:latin typeface="Artifakt Element Black" panose="020B0A03050000020004" pitchFamily="34" charset="0"/>
                  <a:ea typeface="+mj-ea"/>
                </a:rPr>
                <a:t>신영엠티에스</a:t>
              </a:r>
              <a:endParaRPr lang="ko-KR" altLang="en-US" sz="1200" b="1" dirty="0">
                <a:latin typeface="Artifakt Element Black" panose="020B0A03050000020004" pitchFamily="34" charset="0"/>
                <a:ea typeface="+mj-ea"/>
              </a:endParaRPr>
            </a:p>
          </p:txBody>
        </p:sp>
        <p:sp>
          <p:nvSpPr>
            <p:cNvPr id="48" name="Rectangle 16">
              <a:extLst>
                <a:ext uri="{FF2B5EF4-FFF2-40B4-BE49-F238E27FC236}">
                  <a16:creationId xmlns:a16="http://schemas.microsoft.com/office/drawing/2014/main" id="{6336935B-147B-4BB6-8B88-4C53C33EB3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0" y="568"/>
              <a:ext cx="506" cy="323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50000">
                  <a:schemeClr val="bg1">
                    <a:lumMod val="85000"/>
                    <a:shade val="67500"/>
                    <a:satMod val="115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 w="3175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ctr">
                <a:spcBef>
                  <a:spcPct val="20000"/>
                </a:spcBef>
              </a:pPr>
              <a:r>
                <a:rPr lang="ko-KR" altLang="en-US" sz="1200" b="1" dirty="0">
                  <a:solidFill>
                    <a:schemeClr val="bg1"/>
                  </a:solidFill>
                  <a:latin typeface="HY목각파임B" panose="02030600000101010101" pitchFamily="18" charset="-127"/>
                  <a:ea typeface="HY목각파임B" panose="02030600000101010101" pitchFamily="18" charset="-127"/>
                </a:rPr>
                <a:t>회사명</a:t>
              </a:r>
            </a:p>
          </p:txBody>
        </p:sp>
      </p:grpSp>
      <p:cxnSp>
        <p:nvCxnSpPr>
          <p:cNvPr id="49" name="직선 연결선 48">
            <a:extLst>
              <a:ext uri="{FF2B5EF4-FFF2-40B4-BE49-F238E27FC236}">
                <a16:creationId xmlns:a16="http://schemas.microsoft.com/office/drawing/2014/main" id="{D492DCF3-183D-4873-B515-B2749777AA4A}"/>
              </a:ext>
            </a:extLst>
          </p:cNvPr>
          <p:cNvCxnSpPr/>
          <p:nvPr/>
        </p:nvCxnSpPr>
        <p:spPr>
          <a:xfrm>
            <a:off x="1158119" y="2023997"/>
            <a:ext cx="2676063" cy="1293"/>
          </a:xfrm>
          <a:prstGeom prst="line">
            <a:avLst/>
          </a:prstGeom>
          <a:ln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직선 연결선 49">
            <a:extLst>
              <a:ext uri="{FF2B5EF4-FFF2-40B4-BE49-F238E27FC236}">
                <a16:creationId xmlns:a16="http://schemas.microsoft.com/office/drawing/2014/main" id="{E09CD16D-4E8D-4EB1-830F-817B1D492BEA}"/>
              </a:ext>
            </a:extLst>
          </p:cNvPr>
          <p:cNvCxnSpPr/>
          <p:nvPr/>
        </p:nvCxnSpPr>
        <p:spPr>
          <a:xfrm>
            <a:off x="1148641" y="2555086"/>
            <a:ext cx="2676063" cy="129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직선 연결선 50">
            <a:extLst>
              <a:ext uri="{FF2B5EF4-FFF2-40B4-BE49-F238E27FC236}">
                <a16:creationId xmlns:a16="http://schemas.microsoft.com/office/drawing/2014/main" id="{81341FEB-0979-49C0-A979-D42260345ECB}"/>
              </a:ext>
            </a:extLst>
          </p:cNvPr>
          <p:cNvCxnSpPr/>
          <p:nvPr/>
        </p:nvCxnSpPr>
        <p:spPr>
          <a:xfrm>
            <a:off x="1144243" y="3019368"/>
            <a:ext cx="2676063" cy="129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직선 연결선 51">
            <a:extLst>
              <a:ext uri="{FF2B5EF4-FFF2-40B4-BE49-F238E27FC236}">
                <a16:creationId xmlns:a16="http://schemas.microsoft.com/office/drawing/2014/main" id="{9B7ADA45-BB4D-4EDD-806E-9D92FCB7C67D}"/>
              </a:ext>
            </a:extLst>
          </p:cNvPr>
          <p:cNvCxnSpPr/>
          <p:nvPr/>
        </p:nvCxnSpPr>
        <p:spPr>
          <a:xfrm>
            <a:off x="1144413" y="4547301"/>
            <a:ext cx="2676063" cy="129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직선 연결선 52">
            <a:extLst>
              <a:ext uri="{FF2B5EF4-FFF2-40B4-BE49-F238E27FC236}">
                <a16:creationId xmlns:a16="http://schemas.microsoft.com/office/drawing/2014/main" id="{5EDF6A39-4F05-4984-9A72-99EAE49CB0B7}"/>
              </a:ext>
            </a:extLst>
          </p:cNvPr>
          <p:cNvCxnSpPr/>
          <p:nvPr/>
        </p:nvCxnSpPr>
        <p:spPr>
          <a:xfrm>
            <a:off x="1144243" y="6261744"/>
            <a:ext cx="2676063" cy="129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그림 53" descr="실내, 부두이(가) 표시된 사진&#10;&#10;자동 생성된 설명">
            <a:extLst>
              <a:ext uri="{FF2B5EF4-FFF2-40B4-BE49-F238E27FC236}">
                <a16:creationId xmlns:a16="http://schemas.microsoft.com/office/drawing/2014/main" id="{594794C6-4DE0-4EEE-9F36-DD06492B54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590" y="1329976"/>
            <a:ext cx="5551268" cy="4938659"/>
          </a:xfrm>
          <a:prstGeom prst="rect">
            <a:avLst/>
          </a:prstGeom>
          <a:effectLst>
            <a:outerShdw blurRad="381000" algn="ctr" rotWithShape="0">
              <a:srgbClr val="000000"/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AB4049B-50BF-4E5F-F39A-3780019D2C4B}"/>
              </a:ext>
            </a:extLst>
          </p:cNvPr>
          <p:cNvSpPr txBox="1"/>
          <p:nvPr/>
        </p:nvSpPr>
        <p:spPr>
          <a:xfrm>
            <a:off x="241210" y="126407"/>
            <a:ext cx="1891865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b="1" dirty="0">
                <a:latin typeface="+mn-lt"/>
                <a:ea typeface="+mn-ea"/>
              </a:rPr>
              <a:t>2. </a:t>
            </a:r>
            <a:r>
              <a:rPr lang="ko-KR" altLang="en-US" sz="2400" b="1" dirty="0">
                <a:latin typeface="+mn-lt"/>
                <a:ea typeface="+mn-ea"/>
              </a:rPr>
              <a:t>회사 소개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8EBDDDE8-67AD-4D5F-C142-560B8781020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132" y="262100"/>
            <a:ext cx="2398012" cy="326120"/>
          </a:xfrm>
          <a:prstGeom prst="rect">
            <a:avLst/>
          </a:prstGeom>
        </p:spPr>
      </p:pic>
      <p:sp>
        <p:nvSpPr>
          <p:cNvPr id="6" name="Rectangle 6">
            <a:extLst>
              <a:ext uri="{FF2B5EF4-FFF2-40B4-BE49-F238E27FC236}">
                <a16:creationId xmlns:a16="http://schemas.microsoft.com/office/drawing/2014/main" id="{9E9B7FFD-F4C2-A397-8CA7-E4ED7965BC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210" y="588072"/>
            <a:ext cx="9500607" cy="103734"/>
          </a:xfrm>
          <a:prstGeom prst="rect">
            <a:avLst/>
          </a:prstGeom>
          <a:solidFill>
            <a:srgbClr val="266195"/>
          </a:solidFill>
          <a:ln>
            <a:noFill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951">
              <a:latin typeface="+mj-lt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86F0278E-C86D-B327-16F8-F287181C7197}"/>
              </a:ext>
            </a:extLst>
          </p:cNvPr>
          <p:cNvCxnSpPr/>
          <p:nvPr/>
        </p:nvCxnSpPr>
        <p:spPr>
          <a:xfrm>
            <a:off x="1153762" y="1340367"/>
            <a:ext cx="2676063" cy="1293"/>
          </a:xfrm>
          <a:prstGeom prst="line">
            <a:avLst/>
          </a:prstGeom>
          <a:ln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74">
            <a:extLst>
              <a:ext uri="{FF2B5EF4-FFF2-40B4-BE49-F238E27FC236}">
                <a16:creationId xmlns:a16="http://schemas.microsoft.com/office/drawing/2014/main" id="{0129AA65-C9D3-2DFD-C2B0-63DCFD76F4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637" y="691806"/>
            <a:ext cx="32505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1800" b="1" dirty="0">
                <a:latin typeface="HY목각파임B" panose="02030600000101010101" pitchFamily="18" charset="-127"/>
                <a:ea typeface="HY목각파임B" panose="02030600000101010101" pitchFamily="18" charset="-127"/>
              </a:rPr>
              <a:t>◆ 반도체</a:t>
            </a:r>
            <a:r>
              <a:rPr lang="en-US" altLang="ko-KR" sz="1800" b="1" dirty="0">
                <a:latin typeface="HY목각파임B" panose="02030600000101010101" pitchFamily="18" charset="-127"/>
                <a:ea typeface="HY목각파임B" panose="02030600000101010101" pitchFamily="18" charset="-127"/>
              </a:rPr>
              <a:t> </a:t>
            </a:r>
            <a:r>
              <a:rPr lang="ko-KR" altLang="en-US" sz="1800" b="1" dirty="0">
                <a:latin typeface="HY목각파임B" panose="02030600000101010101" pitchFamily="18" charset="-127"/>
                <a:ea typeface="HY목각파임B" panose="02030600000101010101" pitchFamily="18" charset="-127"/>
              </a:rPr>
              <a:t>및 로봇</a:t>
            </a:r>
            <a:r>
              <a:rPr lang="en-US" altLang="ko-KR" sz="1800" b="1" dirty="0">
                <a:latin typeface="HY목각파임B" panose="02030600000101010101" pitchFamily="18" charset="-127"/>
                <a:ea typeface="HY목각파임B" panose="02030600000101010101" pitchFamily="18" charset="-127"/>
              </a:rPr>
              <a:t>, </a:t>
            </a:r>
            <a:r>
              <a:rPr lang="ko-KR" altLang="en-US" sz="1800" b="1" dirty="0">
                <a:latin typeface="HY목각파임B" panose="02030600000101010101" pitchFamily="18" charset="-127"/>
                <a:ea typeface="HY목각파임B" panose="02030600000101010101" pitchFamily="18" charset="-127"/>
              </a:rPr>
              <a:t>물류 분야</a:t>
            </a:r>
            <a:endParaRPr lang="en-US" altLang="ko-KR" sz="1800" b="1" dirty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5ABF1FB4-72FD-8A2D-7AC1-D9C641C4AA6C}"/>
              </a:ext>
            </a:extLst>
          </p:cNvPr>
          <p:cNvGrpSpPr/>
          <p:nvPr/>
        </p:nvGrpSpPr>
        <p:grpSpPr>
          <a:xfrm>
            <a:off x="3332029" y="1306769"/>
            <a:ext cx="6138583" cy="5242077"/>
            <a:chOff x="3631222" y="1554992"/>
            <a:chExt cx="7555177" cy="4976356"/>
          </a:xfrm>
        </p:grpSpPr>
        <p:sp>
          <p:nvSpPr>
            <p:cNvPr id="12" name="TextBox 75">
              <a:extLst>
                <a:ext uri="{FF2B5EF4-FFF2-40B4-BE49-F238E27FC236}">
                  <a16:creationId xmlns:a16="http://schemas.microsoft.com/office/drawing/2014/main" id="{DDA6DC6A-6ABB-733D-E580-8179EA5C73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751294" y="3557943"/>
              <a:ext cx="938081" cy="252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50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731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▶ </a:t>
              </a:r>
              <a:r>
                <a:rPr lang="en-US" altLang="ko-KR" sz="731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AL </a:t>
              </a:r>
              <a:r>
                <a:rPr lang="ko-KR" altLang="en-US" sz="731" b="1" dirty="0" err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압출품</a:t>
              </a:r>
              <a:endParaRPr lang="en-US" altLang="ko-KR" sz="731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15" name="Picture 58">
              <a:extLst>
                <a:ext uri="{FF2B5EF4-FFF2-40B4-BE49-F238E27FC236}">
                  <a16:creationId xmlns:a16="http://schemas.microsoft.com/office/drawing/2014/main" id="{1C11030E-86FA-8E45-C000-F915826C8C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8808" y="1691155"/>
              <a:ext cx="3574742" cy="2279729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B49BCB29-AA18-E7E3-4A36-2BCDCF4767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199" t="12572" r="23980" b="8644"/>
            <a:stretch>
              <a:fillRect/>
            </a:stretch>
          </p:blipFill>
          <p:spPr>
            <a:xfrm>
              <a:off x="9236698" y="4656681"/>
              <a:ext cx="1568308" cy="120902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0" name="TextBox 75">
              <a:extLst>
                <a:ext uri="{FF2B5EF4-FFF2-40B4-BE49-F238E27FC236}">
                  <a16:creationId xmlns:a16="http://schemas.microsoft.com/office/drawing/2014/main" id="{9AF3BF2D-B0D4-8B84-FF0C-65DA974569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78575" y="5954069"/>
              <a:ext cx="1640516" cy="252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50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731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▶ 산업용 데스크탑 로봇</a:t>
              </a:r>
              <a:endParaRPr lang="en-US" altLang="ko-KR" sz="731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535ECED2-EDDC-5F14-1210-B32F13CB52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4738" y="4621512"/>
              <a:ext cx="1877170" cy="122681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5" name="TextBox 75">
              <a:extLst>
                <a:ext uri="{FF2B5EF4-FFF2-40B4-BE49-F238E27FC236}">
                  <a16:creationId xmlns:a16="http://schemas.microsoft.com/office/drawing/2014/main" id="{43399839-2A60-57ED-3B31-3555D6DDE3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92294" y="5890864"/>
              <a:ext cx="1158951" cy="194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50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731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▶ </a:t>
              </a:r>
              <a:r>
                <a:rPr lang="en-US" altLang="ko-KR" sz="731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TC BONDER</a:t>
              </a:r>
            </a:p>
          </p:txBody>
        </p:sp>
        <p:pic>
          <p:nvPicPr>
            <p:cNvPr id="28" name="그림 27">
              <a:extLst>
                <a:ext uri="{FF2B5EF4-FFF2-40B4-BE49-F238E27FC236}">
                  <a16:creationId xmlns:a16="http://schemas.microsoft.com/office/drawing/2014/main" id="{7ECE1A00-501E-D399-7A0D-1DCA524599D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8351" y="6076266"/>
              <a:ext cx="1345102" cy="313172"/>
            </a:xfrm>
            <a:prstGeom prst="rect">
              <a:avLst/>
            </a:prstGeom>
          </p:spPr>
        </p:pic>
        <p:pic>
          <p:nvPicPr>
            <p:cNvPr id="29" name="그림 28">
              <a:extLst>
                <a:ext uri="{FF2B5EF4-FFF2-40B4-BE49-F238E27FC236}">
                  <a16:creationId xmlns:a16="http://schemas.microsoft.com/office/drawing/2014/main" id="{07AB94E1-ECF9-106B-B4B3-B8F8CCD9E05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363"/>
            <a:stretch>
              <a:fillRect/>
            </a:stretch>
          </p:blipFill>
          <p:spPr>
            <a:xfrm>
              <a:off x="9544329" y="6120228"/>
              <a:ext cx="1340189" cy="313172"/>
            </a:xfrm>
            <a:prstGeom prst="rect">
              <a:avLst/>
            </a:prstGeom>
          </p:spPr>
        </p:pic>
        <p:sp>
          <p:nvSpPr>
            <p:cNvPr id="32" name="TextBox 75">
              <a:extLst>
                <a:ext uri="{FF2B5EF4-FFF2-40B4-BE49-F238E27FC236}">
                  <a16:creationId xmlns:a16="http://schemas.microsoft.com/office/drawing/2014/main" id="{336A7ED7-B451-087B-7E43-FFA98A2ACF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04721" y="5878869"/>
              <a:ext cx="1640516" cy="252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50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731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▶ 산업용 로봇 레일</a:t>
              </a:r>
              <a:endParaRPr lang="en-US" altLang="ko-KR" sz="731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33" name="그림 32">
              <a:extLst>
                <a:ext uri="{FF2B5EF4-FFF2-40B4-BE49-F238E27FC236}">
                  <a16:creationId xmlns:a16="http://schemas.microsoft.com/office/drawing/2014/main" id="{E85DF8A2-A774-7B1C-A029-FFA47B86301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62983" y="6103014"/>
              <a:ext cx="1461509" cy="349112"/>
            </a:xfrm>
            <a:prstGeom prst="rect">
              <a:avLst/>
            </a:prstGeom>
          </p:spPr>
        </p:pic>
        <p:sp>
          <p:nvSpPr>
            <p:cNvPr id="4" name="모서리가 둥근 직사각형 122">
              <a:extLst>
                <a:ext uri="{FF2B5EF4-FFF2-40B4-BE49-F238E27FC236}">
                  <a16:creationId xmlns:a16="http://schemas.microsoft.com/office/drawing/2014/main" id="{66859DC1-AC53-65CA-4C1D-9D7791703229}"/>
                </a:ext>
              </a:extLst>
            </p:cNvPr>
            <p:cNvSpPr/>
            <p:nvPr/>
          </p:nvSpPr>
          <p:spPr bwMode="auto">
            <a:xfrm>
              <a:off x="3631222" y="1554992"/>
              <a:ext cx="7555177" cy="4976356"/>
            </a:xfrm>
            <a:prstGeom prst="roundRect">
              <a:avLst>
                <a:gd name="adj" fmla="val 10910"/>
              </a:avLst>
            </a:prstGeom>
            <a:noFill/>
            <a:ln w="19050">
              <a:solidFill>
                <a:schemeClr val="tx2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dirty="0"/>
            </a:p>
          </p:txBody>
        </p:sp>
        <p:sp>
          <p:nvSpPr>
            <p:cNvPr id="5" name="화살표: 오른쪽 4">
              <a:extLst>
                <a:ext uri="{FF2B5EF4-FFF2-40B4-BE49-F238E27FC236}">
                  <a16:creationId xmlns:a16="http://schemas.microsoft.com/office/drawing/2014/main" id="{C2F92BF3-6697-FDD2-9C52-7F990DDF126E}"/>
                </a:ext>
              </a:extLst>
            </p:cNvPr>
            <p:cNvSpPr/>
            <p:nvPr/>
          </p:nvSpPr>
          <p:spPr>
            <a:xfrm rot="2662885">
              <a:off x="8905251" y="4104129"/>
              <a:ext cx="627165" cy="121800"/>
            </a:xfrm>
            <a:prstGeom prst="rightArrow">
              <a:avLst/>
            </a:prstGeom>
            <a:solidFill>
              <a:srgbClr val="E9E9E9"/>
            </a:solidFill>
            <a:ln>
              <a:solidFill>
                <a:schemeClr val="tx1"/>
              </a:solidFill>
            </a:ln>
            <a:effectLst>
              <a:glow rad="101600">
                <a:srgbClr val="00206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화살표: 오른쪽 22">
              <a:extLst>
                <a:ext uri="{FF2B5EF4-FFF2-40B4-BE49-F238E27FC236}">
                  <a16:creationId xmlns:a16="http://schemas.microsoft.com/office/drawing/2014/main" id="{B7ABCDF3-F38E-4971-9201-7D8378477F8A}"/>
                </a:ext>
              </a:extLst>
            </p:cNvPr>
            <p:cNvSpPr/>
            <p:nvPr/>
          </p:nvSpPr>
          <p:spPr>
            <a:xfrm rot="7735180">
              <a:off x="5258583" y="4113875"/>
              <a:ext cx="457438" cy="163295"/>
            </a:xfrm>
            <a:prstGeom prst="rightArrow">
              <a:avLst/>
            </a:prstGeom>
            <a:solidFill>
              <a:srgbClr val="E9E9E9"/>
            </a:solidFill>
            <a:ln>
              <a:solidFill>
                <a:schemeClr val="tx1"/>
              </a:solidFill>
            </a:ln>
            <a:effectLst>
              <a:glow rad="101600">
                <a:srgbClr val="00206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7" name="그림 26">
              <a:extLst>
                <a:ext uri="{FF2B5EF4-FFF2-40B4-BE49-F238E27FC236}">
                  <a16:creationId xmlns:a16="http://schemas.microsoft.com/office/drawing/2014/main" id="{781A7CA4-51C2-15D9-4E69-9453AE6328B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95" t="1449" r="6541" b="8187"/>
            <a:stretch>
              <a:fillRect/>
            </a:stretch>
          </p:blipFill>
          <p:spPr>
            <a:xfrm>
              <a:off x="6548818" y="4661487"/>
              <a:ext cx="1877170" cy="116448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5" name="그림 34">
              <a:extLst>
                <a:ext uri="{FF2B5EF4-FFF2-40B4-BE49-F238E27FC236}">
                  <a16:creationId xmlns:a16="http://schemas.microsoft.com/office/drawing/2014/main" id="{C4E6CBB1-D4D3-F610-234A-8333A0946A8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1880" y="6064603"/>
              <a:ext cx="1461509" cy="349112"/>
            </a:xfrm>
            <a:prstGeom prst="rect">
              <a:avLst/>
            </a:prstGeom>
          </p:spPr>
        </p:pic>
        <p:sp>
          <p:nvSpPr>
            <p:cNvPr id="36" name="화살표: 오른쪽 35">
              <a:extLst>
                <a:ext uri="{FF2B5EF4-FFF2-40B4-BE49-F238E27FC236}">
                  <a16:creationId xmlns:a16="http://schemas.microsoft.com/office/drawing/2014/main" id="{DC22D2C4-9A77-44B9-8E63-A3FE8EFDDC07}"/>
                </a:ext>
              </a:extLst>
            </p:cNvPr>
            <p:cNvSpPr/>
            <p:nvPr/>
          </p:nvSpPr>
          <p:spPr>
            <a:xfrm rot="5400000">
              <a:off x="7087563" y="4211490"/>
              <a:ext cx="457438" cy="163295"/>
            </a:xfrm>
            <a:prstGeom prst="rightArrow">
              <a:avLst/>
            </a:prstGeom>
            <a:solidFill>
              <a:srgbClr val="E9E9E9"/>
            </a:solidFill>
            <a:ln>
              <a:solidFill>
                <a:schemeClr val="tx1"/>
              </a:solidFill>
            </a:ln>
            <a:effectLst>
              <a:glow rad="101600">
                <a:srgbClr val="00206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FB6C5F64-F99A-265C-CDD1-88F9D186A391}"/>
              </a:ext>
            </a:extLst>
          </p:cNvPr>
          <p:cNvGrpSpPr/>
          <p:nvPr/>
        </p:nvGrpSpPr>
        <p:grpSpPr>
          <a:xfrm>
            <a:off x="438623" y="1306769"/>
            <a:ext cx="1887636" cy="5242077"/>
            <a:chOff x="296864" y="1554992"/>
            <a:chExt cx="2323244" cy="4976356"/>
          </a:xfrm>
        </p:grpSpPr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2502BD31-D1B2-046C-527A-B3B9536102E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4849" t="33049" r="8094" b="24252"/>
            <a:stretch>
              <a:fillRect/>
            </a:stretch>
          </p:blipFill>
          <p:spPr>
            <a:xfrm>
              <a:off x="670486" y="1738071"/>
              <a:ext cx="1402150" cy="209665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EC2EE999-6CD1-0091-2B54-FF7E8D0C5C1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735" y="4725842"/>
              <a:ext cx="1807712" cy="124381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4" name="TextBox 75">
              <a:extLst>
                <a:ext uri="{FF2B5EF4-FFF2-40B4-BE49-F238E27FC236}">
                  <a16:creationId xmlns:a16="http://schemas.microsoft.com/office/drawing/2014/main" id="{C4BD14E3-427C-A61D-3D61-77CEB26BF3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6719" y="5971563"/>
              <a:ext cx="1807715" cy="252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50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731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▶ 반도체 오븐장비</a:t>
              </a:r>
              <a:r>
                <a:rPr lang="en-US" altLang="ko-KR" sz="731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(IR-OVEN)</a:t>
              </a:r>
            </a:p>
          </p:txBody>
        </p:sp>
        <p:pic>
          <p:nvPicPr>
            <p:cNvPr id="26" name="그림 25">
              <a:extLst>
                <a:ext uri="{FF2B5EF4-FFF2-40B4-BE49-F238E27FC236}">
                  <a16:creationId xmlns:a16="http://schemas.microsoft.com/office/drawing/2014/main" id="{F2B30A7A-84EF-0EA6-08A5-D37251E8BC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1867" y="6161057"/>
              <a:ext cx="1345103" cy="263732"/>
            </a:xfrm>
            <a:prstGeom prst="rect">
              <a:avLst/>
            </a:prstGeom>
          </p:spPr>
        </p:pic>
        <p:sp>
          <p:nvSpPr>
            <p:cNvPr id="38" name="모서리가 둥근 직사각형 122">
              <a:extLst>
                <a:ext uri="{FF2B5EF4-FFF2-40B4-BE49-F238E27FC236}">
                  <a16:creationId xmlns:a16="http://schemas.microsoft.com/office/drawing/2014/main" id="{0E91A609-AEC8-C503-28A9-447FFB74031B}"/>
                </a:ext>
              </a:extLst>
            </p:cNvPr>
            <p:cNvSpPr/>
            <p:nvPr/>
          </p:nvSpPr>
          <p:spPr bwMode="auto">
            <a:xfrm>
              <a:off x="296864" y="1554992"/>
              <a:ext cx="2323244" cy="4976356"/>
            </a:xfrm>
            <a:prstGeom prst="roundRect">
              <a:avLst>
                <a:gd name="adj" fmla="val 10910"/>
              </a:avLst>
            </a:prstGeom>
            <a:noFill/>
            <a:ln w="19050">
              <a:solidFill>
                <a:schemeClr val="tx2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dirty="0"/>
            </a:p>
          </p:txBody>
        </p:sp>
        <p:sp>
          <p:nvSpPr>
            <p:cNvPr id="18" name="화살표: 오른쪽 17">
              <a:extLst>
                <a:ext uri="{FF2B5EF4-FFF2-40B4-BE49-F238E27FC236}">
                  <a16:creationId xmlns:a16="http://schemas.microsoft.com/office/drawing/2014/main" id="{0036451A-05FE-9349-0EEC-937359E033A6}"/>
                </a:ext>
              </a:extLst>
            </p:cNvPr>
            <p:cNvSpPr/>
            <p:nvPr/>
          </p:nvSpPr>
          <p:spPr>
            <a:xfrm rot="5400000">
              <a:off x="1255636" y="4298740"/>
              <a:ext cx="457438" cy="163295"/>
            </a:xfrm>
            <a:prstGeom prst="rightArrow">
              <a:avLst/>
            </a:prstGeom>
            <a:solidFill>
              <a:srgbClr val="E9E9E9"/>
            </a:solidFill>
            <a:ln>
              <a:solidFill>
                <a:schemeClr val="tx1"/>
              </a:solidFill>
            </a:ln>
            <a:effectLst>
              <a:glow rad="101600">
                <a:srgbClr val="00206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TextBox 75">
              <a:extLst>
                <a:ext uri="{FF2B5EF4-FFF2-40B4-BE49-F238E27FC236}">
                  <a16:creationId xmlns:a16="http://schemas.microsoft.com/office/drawing/2014/main" id="{E25610CE-F161-CDE5-BD08-5893E46725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89197" y="3867191"/>
              <a:ext cx="958469" cy="194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50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731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▶ </a:t>
              </a:r>
              <a:r>
                <a:rPr lang="en-US" altLang="ko-KR" sz="731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AL </a:t>
              </a:r>
              <a:r>
                <a:rPr lang="ko-KR" altLang="en-US" sz="731" b="1" dirty="0" err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압출품</a:t>
              </a:r>
              <a:endParaRPr lang="en-US" altLang="ko-KR" sz="731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BB13791-508D-8924-654B-8EC230A3364C}"/>
              </a:ext>
            </a:extLst>
          </p:cNvPr>
          <p:cNvSpPr txBox="1"/>
          <p:nvPr/>
        </p:nvSpPr>
        <p:spPr>
          <a:xfrm>
            <a:off x="241210" y="126407"/>
            <a:ext cx="2400016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b="1" dirty="0">
                <a:latin typeface="+mn-lt"/>
                <a:ea typeface="+mn-ea"/>
              </a:rPr>
              <a:t>3. </a:t>
            </a:r>
            <a:r>
              <a:rPr lang="ko-KR" altLang="en-US" sz="2400" b="1" dirty="0">
                <a:latin typeface="+mn-lt"/>
                <a:ea typeface="+mn-ea"/>
              </a:rPr>
              <a:t>사업 분야 </a:t>
            </a:r>
            <a:r>
              <a:rPr lang="en-US" altLang="ko-KR" sz="2400" b="1" dirty="0">
                <a:latin typeface="+mn-lt"/>
                <a:ea typeface="+mn-ea"/>
              </a:rPr>
              <a:t>(1)</a:t>
            </a:r>
            <a:endParaRPr lang="ko-KR" altLang="en-US" sz="2400" b="1" dirty="0">
              <a:latin typeface="+mn-lt"/>
              <a:ea typeface="+mn-ea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8389A0F-6129-DB6C-B7A9-AD899F1DCA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132" y="262100"/>
            <a:ext cx="2398012" cy="326120"/>
          </a:xfrm>
          <a:prstGeom prst="rect">
            <a:avLst/>
          </a:prstGeom>
        </p:spPr>
      </p:pic>
      <p:sp>
        <p:nvSpPr>
          <p:cNvPr id="6" name="Rectangle 6">
            <a:extLst>
              <a:ext uri="{FF2B5EF4-FFF2-40B4-BE49-F238E27FC236}">
                <a16:creationId xmlns:a16="http://schemas.microsoft.com/office/drawing/2014/main" id="{E3929ACC-95D9-475B-DE26-8EEA8E5DDC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210" y="588072"/>
            <a:ext cx="9500607" cy="103734"/>
          </a:xfrm>
          <a:prstGeom prst="rect">
            <a:avLst/>
          </a:prstGeom>
          <a:solidFill>
            <a:srgbClr val="266195"/>
          </a:solidFill>
          <a:ln>
            <a:noFill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951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14858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B9E81F-7AEF-3086-258A-F9B1D52B7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4">
            <a:extLst>
              <a:ext uri="{FF2B5EF4-FFF2-40B4-BE49-F238E27FC236}">
                <a16:creationId xmlns:a16="http://schemas.microsoft.com/office/drawing/2014/main" id="{3DEC440A-A0A0-9DDC-AD97-E05D0B7FA9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209" y="695635"/>
            <a:ext cx="354498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1800" b="1" dirty="0">
                <a:latin typeface="HY목각파임B" panose="02030600000101010101" pitchFamily="18" charset="-127"/>
                <a:ea typeface="HY목각파임B" panose="02030600000101010101" pitchFamily="18" charset="-127"/>
              </a:rPr>
              <a:t>◆ 송전탑 전선 보호 전도체 분야</a:t>
            </a:r>
            <a:endParaRPr lang="en-US" altLang="ko-KR" sz="1800" b="1" dirty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29" name="화살표: 오른쪽 28">
            <a:extLst>
              <a:ext uri="{FF2B5EF4-FFF2-40B4-BE49-F238E27FC236}">
                <a16:creationId xmlns:a16="http://schemas.microsoft.com/office/drawing/2014/main" id="{B044BEE2-7B2A-8304-8A10-01E78CEE40FA}"/>
              </a:ext>
            </a:extLst>
          </p:cNvPr>
          <p:cNvSpPr/>
          <p:nvPr/>
        </p:nvSpPr>
        <p:spPr>
          <a:xfrm>
            <a:off x="4717367" y="3749970"/>
            <a:ext cx="471265" cy="356108"/>
          </a:xfrm>
          <a:prstGeom prst="rightArrow">
            <a:avLst/>
          </a:prstGeom>
          <a:solidFill>
            <a:srgbClr val="E9E9E9"/>
          </a:solidFill>
          <a:ln>
            <a:solidFill>
              <a:schemeClr val="tx1"/>
            </a:solidFill>
          </a:ln>
          <a:effectLst>
            <a:glow rad="101600">
              <a:srgbClr val="002060">
                <a:alpha val="60000"/>
              </a:srgb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B5FD4D70-E70B-5467-3FBE-FFB7AD8E0059}"/>
              </a:ext>
            </a:extLst>
          </p:cNvPr>
          <p:cNvGrpSpPr/>
          <p:nvPr/>
        </p:nvGrpSpPr>
        <p:grpSpPr>
          <a:xfrm>
            <a:off x="469846" y="1714457"/>
            <a:ext cx="3991742" cy="4428191"/>
            <a:chOff x="283395" y="1906382"/>
            <a:chExt cx="3774270" cy="4043288"/>
          </a:xfrm>
        </p:grpSpPr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5ACB0BFD-DD80-6B47-0815-3FC273BE97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1513" y="2143976"/>
              <a:ext cx="3264680" cy="121770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0" name="모서리가 둥근 직사각형 122">
              <a:extLst>
                <a:ext uri="{FF2B5EF4-FFF2-40B4-BE49-F238E27FC236}">
                  <a16:creationId xmlns:a16="http://schemas.microsoft.com/office/drawing/2014/main" id="{E46EAE4E-D7AB-2ACD-25DD-3E3BFD1D2477}"/>
                </a:ext>
              </a:extLst>
            </p:cNvPr>
            <p:cNvSpPr/>
            <p:nvPr/>
          </p:nvSpPr>
          <p:spPr bwMode="auto">
            <a:xfrm>
              <a:off x="283395" y="1906382"/>
              <a:ext cx="3774270" cy="4043288"/>
            </a:xfrm>
            <a:prstGeom prst="roundRect">
              <a:avLst>
                <a:gd name="adj" fmla="val 10910"/>
              </a:avLst>
            </a:prstGeom>
            <a:noFill/>
            <a:ln w="19050">
              <a:solidFill>
                <a:schemeClr val="tx2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dirty="0"/>
            </a:p>
          </p:txBody>
        </p:sp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05326E29-4B47-2046-7132-D8F5F1CFE8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1513" y="4024539"/>
              <a:ext cx="3264680" cy="152558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25" name="그룹 24">
              <a:extLst>
                <a:ext uri="{FF2B5EF4-FFF2-40B4-BE49-F238E27FC236}">
                  <a16:creationId xmlns:a16="http://schemas.microsoft.com/office/drawing/2014/main" id="{10AB030F-A0F1-A22E-29AD-350E602B2642}"/>
                </a:ext>
              </a:extLst>
            </p:cNvPr>
            <p:cNvGrpSpPr/>
            <p:nvPr/>
          </p:nvGrpSpPr>
          <p:grpSpPr>
            <a:xfrm>
              <a:off x="761278" y="3587912"/>
              <a:ext cx="1135856" cy="1050131"/>
              <a:chOff x="936936" y="3826794"/>
              <a:chExt cx="1397977" cy="1292469"/>
            </a:xfrm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grpSpPr>
          <p:sp>
            <p:nvSpPr>
              <p:cNvPr id="23" name="말풍선: 타원형 22">
                <a:extLst>
                  <a:ext uri="{FF2B5EF4-FFF2-40B4-BE49-F238E27FC236}">
                    <a16:creationId xmlns:a16="http://schemas.microsoft.com/office/drawing/2014/main" id="{5D43D37A-C9D8-630D-1BFC-9E1085CF0093}"/>
                  </a:ext>
                </a:extLst>
              </p:cNvPr>
              <p:cNvSpPr/>
              <p:nvPr/>
            </p:nvSpPr>
            <p:spPr>
              <a:xfrm>
                <a:off x="936936" y="3826794"/>
                <a:ext cx="1397977" cy="1292469"/>
              </a:xfrm>
              <a:prstGeom prst="wedgeEllipseCallou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16" name="그림 15">
                <a:extLst>
                  <a:ext uri="{FF2B5EF4-FFF2-40B4-BE49-F238E27FC236}">
                    <a16:creationId xmlns:a16="http://schemas.microsoft.com/office/drawing/2014/main" id="{64710EB4-1F73-04B5-C084-027346EE6E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09052" y="3905478"/>
                <a:ext cx="1253744" cy="1135100"/>
              </a:xfrm>
              <a:prstGeom prst="ellipse">
                <a:avLst/>
              </a:prstGeom>
              <a:ln w="63500" cap="rnd">
                <a:solidFill>
                  <a:srgbClr val="333333"/>
                </a:solidFill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</p:spPr>
          </p:pic>
        </p:grpSp>
        <p:sp>
          <p:nvSpPr>
            <p:cNvPr id="42" name="TextBox 75">
              <a:extLst>
                <a:ext uri="{FF2B5EF4-FFF2-40B4-BE49-F238E27FC236}">
                  <a16:creationId xmlns:a16="http://schemas.microsoft.com/office/drawing/2014/main" id="{EEB76E68-74D3-8808-813E-B2125E5622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2931" y="5608326"/>
              <a:ext cx="1010191" cy="217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50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813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▶ </a:t>
              </a:r>
              <a:r>
                <a:rPr lang="en-US" altLang="ko-KR" sz="813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AL </a:t>
              </a:r>
              <a:r>
                <a:rPr lang="ko-KR" altLang="en-US" sz="813" b="1" dirty="0" err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압출품</a:t>
              </a:r>
              <a:endParaRPr lang="en-US" altLang="ko-KR" sz="813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8A7D9885-361B-B6EC-0641-FD7974923AD6}"/>
              </a:ext>
            </a:extLst>
          </p:cNvPr>
          <p:cNvGrpSpPr/>
          <p:nvPr/>
        </p:nvGrpSpPr>
        <p:grpSpPr>
          <a:xfrm>
            <a:off x="5444411" y="1721506"/>
            <a:ext cx="4107467" cy="4428191"/>
            <a:chOff x="5553093" y="1906382"/>
            <a:chExt cx="4188717" cy="4043288"/>
          </a:xfrm>
        </p:grpSpPr>
        <p:sp>
          <p:nvSpPr>
            <p:cNvPr id="30" name="모서리가 둥근 직사각형 122">
              <a:extLst>
                <a:ext uri="{FF2B5EF4-FFF2-40B4-BE49-F238E27FC236}">
                  <a16:creationId xmlns:a16="http://schemas.microsoft.com/office/drawing/2014/main" id="{0AD1192E-FF8B-6E5E-0B25-22CCDD4D9B1E}"/>
                </a:ext>
              </a:extLst>
            </p:cNvPr>
            <p:cNvSpPr/>
            <p:nvPr/>
          </p:nvSpPr>
          <p:spPr bwMode="auto">
            <a:xfrm>
              <a:off x="5553093" y="1906382"/>
              <a:ext cx="4188717" cy="4043288"/>
            </a:xfrm>
            <a:prstGeom prst="roundRect">
              <a:avLst>
                <a:gd name="adj" fmla="val 10910"/>
              </a:avLst>
            </a:prstGeom>
            <a:noFill/>
            <a:ln w="19050">
              <a:solidFill>
                <a:schemeClr val="tx2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dirty="0"/>
            </a:p>
          </p:txBody>
        </p:sp>
        <p:pic>
          <p:nvPicPr>
            <p:cNvPr id="34" name="그림 33">
              <a:extLst>
                <a:ext uri="{FF2B5EF4-FFF2-40B4-BE49-F238E27FC236}">
                  <a16:creationId xmlns:a16="http://schemas.microsoft.com/office/drawing/2014/main" id="{BD012DC4-CD8B-1A80-8A3E-4D32BE9213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69" t="6394" r="4382" b="4415"/>
            <a:stretch>
              <a:fillRect/>
            </a:stretch>
          </p:blipFill>
          <p:spPr>
            <a:xfrm>
              <a:off x="6074770" y="2152860"/>
              <a:ext cx="3206461" cy="188998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6" name="그림 35">
              <a:extLst>
                <a:ext uri="{FF2B5EF4-FFF2-40B4-BE49-F238E27FC236}">
                  <a16:creationId xmlns:a16="http://schemas.microsoft.com/office/drawing/2014/main" id="{CE239395-837A-735A-0159-CD24B4E08C6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6072" y="4242915"/>
              <a:ext cx="1569236" cy="39513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8" name="그림 37">
              <a:extLst>
                <a:ext uri="{FF2B5EF4-FFF2-40B4-BE49-F238E27FC236}">
                  <a16:creationId xmlns:a16="http://schemas.microsoft.com/office/drawing/2014/main" id="{3F18D5CF-0FEB-A4ED-3B1E-13C9A2DCF87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6072" y="4798044"/>
              <a:ext cx="1569236" cy="39513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0" name="그림 39">
              <a:extLst>
                <a:ext uri="{FF2B5EF4-FFF2-40B4-BE49-F238E27FC236}">
                  <a16:creationId xmlns:a16="http://schemas.microsoft.com/office/drawing/2014/main" id="{C2324E03-8FB0-BFE8-9D04-EDFA5E2ED6D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6072" y="5353173"/>
              <a:ext cx="1569236" cy="39513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3D9EF8AE-C3BD-C050-D44D-71EBE34B68DA}"/>
                </a:ext>
              </a:extLst>
            </p:cNvPr>
            <p:cNvSpPr txBox="1"/>
            <p:nvPr/>
          </p:nvSpPr>
          <p:spPr>
            <a:xfrm>
              <a:off x="8531407" y="4112972"/>
              <a:ext cx="984083" cy="2048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731" b="1" dirty="0"/>
                <a:t>▶ 송전탑에 적용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1D07183F-F168-43EF-5560-6692E66E6B95}"/>
              </a:ext>
            </a:extLst>
          </p:cNvPr>
          <p:cNvSpPr txBox="1"/>
          <p:nvPr/>
        </p:nvSpPr>
        <p:spPr>
          <a:xfrm>
            <a:off x="241210" y="126407"/>
            <a:ext cx="2400016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b="1" dirty="0">
                <a:latin typeface="+mn-lt"/>
                <a:ea typeface="+mn-ea"/>
              </a:rPr>
              <a:t>3. </a:t>
            </a:r>
            <a:r>
              <a:rPr lang="ko-KR" altLang="en-US" sz="2400" b="1" dirty="0">
                <a:latin typeface="+mn-lt"/>
                <a:ea typeface="+mn-ea"/>
              </a:rPr>
              <a:t>사업 분야 </a:t>
            </a:r>
            <a:r>
              <a:rPr lang="en-US" altLang="ko-KR" sz="2400" b="1" dirty="0">
                <a:latin typeface="+mn-lt"/>
                <a:ea typeface="+mn-ea"/>
              </a:rPr>
              <a:t>(2)</a:t>
            </a:r>
            <a:endParaRPr lang="ko-KR" altLang="en-US" sz="2400" b="1" dirty="0">
              <a:latin typeface="+mn-lt"/>
              <a:ea typeface="+mn-ea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247D4485-DE0F-5078-AF4F-E7428CE869B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132" y="262100"/>
            <a:ext cx="2398012" cy="326120"/>
          </a:xfrm>
          <a:prstGeom prst="rect">
            <a:avLst/>
          </a:prstGeom>
        </p:spPr>
      </p:pic>
      <p:sp>
        <p:nvSpPr>
          <p:cNvPr id="11" name="Rectangle 6">
            <a:extLst>
              <a:ext uri="{FF2B5EF4-FFF2-40B4-BE49-F238E27FC236}">
                <a16:creationId xmlns:a16="http://schemas.microsoft.com/office/drawing/2014/main" id="{4F08BB6F-65B9-D107-CB52-6621282CBF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210" y="588072"/>
            <a:ext cx="9500607" cy="103734"/>
          </a:xfrm>
          <a:prstGeom prst="rect">
            <a:avLst/>
          </a:prstGeom>
          <a:solidFill>
            <a:srgbClr val="266195"/>
          </a:solidFill>
          <a:ln>
            <a:noFill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951">
              <a:latin typeface="+mj-lt"/>
            </a:endParaRPr>
          </a:p>
        </p:txBody>
      </p:sp>
      <p:sp>
        <p:nvSpPr>
          <p:cNvPr id="15" name="화살표: 오른쪽 14">
            <a:extLst>
              <a:ext uri="{FF2B5EF4-FFF2-40B4-BE49-F238E27FC236}">
                <a16:creationId xmlns:a16="http://schemas.microsoft.com/office/drawing/2014/main" id="{2C0BA787-73AE-ACFB-3058-39589A5EFC3B}"/>
              </a:ext>
            </a:extLst>
          </p:cNvPr>
          <p:cNvSpPr/>
          <p:nvPr/>
        </p:nvSpPr>
        <p:spPr>
          <a:xfrm rot="5400000">
            <a:off x="2274185" y="3583583"/>
            <a:ext cx="347787" cy="175384"/>
          </a:xfrm>
          <a:prstGeom prst="rightArrow">
            <a:avLst/>
          </a:prstGeom>
          <a:solidFill>
            <a:srgbClr val="E9E9E9"/>
          </a:solidFill>
          <a:ln>
            <a:solidFill>
              <a:schemeClr val="tx1"/>
            </a:solidFill>
          </a:ln>
          <a:effectLst>
            <a:glow rad="101600">
              <a:srgbClr val="002060">
                <a:alpha val="60000"/>
              </a:srgb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1392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DB1813-A6EA-1D9C-1230-F63BDC4A3E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그룹 39">
            <a:extLst>
              <a:ext uri="{FF2B5EF4-FFF2-40B4-BE49-F238E27FC236}">
                <a16:creationId xmlns:a16="http://schemas.microsoft.com/office/drawing/2014/main" id="{31A4E613-47C4-084C-6D82-9EB57190D581}"/>
              </a:ext>
            </a:extLst>
          </p:cNvPr>
          <p:cNvGrpSpPr/>
          <p:nvPr/>
        </p:nvGrpSpPr>
        <p:grpSpPr>
          <a:xfrm>
            <a:off x="7052225" y="1378668"/>
            <a:ext cx="2359125" cy="4627408"/>
            <a:chOff x="4641563" y="1554992"/>
            <a:chExt cx="2903538" cy="4976356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FC34E974-4D38-CB30-3482-75F71081B6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092" t="11375" r="46187" b="40173"/>
            <a:stretch>
              <a:fillRect/>
            </a:stretch>
          </p:blipFill>
          <p:spPr>
            <a:xfrm>
              <a:off x="5633626" y="1672474"/>
              <a:ext cx="974335" cy="181290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E77CD08C-262D-FC31-31CE-A8724B5981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56262" y="4414738"/>
              <a:ext cx="2074137" cy="1394281"/>
            </a:xfrm>
            <a:prstGeom prst="rect">
              <a:avLst/>
            </a:prstGeom>
          </p:spPr>
        </p:pic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9B2482C2-0BFF-953A-7A2C-5EF104578E02}"/>
                </a:ext>
              </a:extLst>
            </p:cNvPr>
            <p:cNvSpPr/>
            <p:nvPr/>
          </p:nvSpPr>
          <p:spPr>
            <a:xfrm>
              <a:off x="5999692" y="4919073"/>
              <a:ext cx="805962" cy="83201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모서리가 둥근 직사각형 122">
              <a:extLst>
                <a:ext uri="{FF2B5EF4-FFF2-40B4-BE49-F238E27FC236}">
                  <a16:creationId xmlns:a16="http://schemas.microsoft.com/office/drawing/2014/main" id="{6E9AAC95-BDE0-EBDE-1AC7-961E0F444EBC}"/>
                </a:ext>
              </a:extLst>
            </p:cNvPr>
            <p:cNvSpPr/>
            <p:nvPr/>
          </p:nvSpPr>
          <p:spPr bwMode="auto">
            <a:xfrm>
              <a:off x="4641563" y="1554992"/>
              <a:ext cx="2903538" cy="4976356"/>
            </a:xfrm>
            <a:prstGeom prst="roundRect">
              <a:avLst>
                <a:gd name="adj" fmla="val 10910"/>
              </a:avLst>
            </a:prstGeom>
            <a:noFill/>
            <a:ln w="19050">
              <a:solidFill>
                <a:schemeClr val="tx2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dirty="0"/>
            </a:p>
          </p:txBody>
        </p:sp>
        <p:sp>
          <p:nvSpPr>
            <p:cNvPr id="30" name="화살표: 오른쪽 29">
              <a:extLst>
                <a:ext uri="{FF2B5EF4-FFF2-40B4-BE49-F238E27FC236}">
                  <a16:creationId xmlns:a16="http://schemas.microsoft.com/office/drawing/2014/main" id="{35359E35-DA7C-C9D4-D3EB-F9F7459F606E}"/>
                </a:ext>
              </a:extLst>
            </p:cNvPr>
            <p:cNvSpPr/>
            <p:nvPr/>
          </p:nvSpPr>
          <p:spPr>
            <a:xfrm rot="5400000">
              <a:off x="5892072" y="3863281"/>
              <a:ext cx="457438" cy="163295"/>
            </a:xfrm>
            <a:prstGeom prst="rightArrow">
              <a:avLst/>
            </a:prstGeom>
            <a:solidFill>
              <a:srgbClr val="E9E9E9"/>
            </a:solidFill>
            <a:ln>
              <a:solidFill>
                <a:schemeClr val="tx1"/>
              </a:solidFill>
            </a:ln>
            <a:effectLst>
              <a:glow rad="101600">
                <a:srgbClr val="00206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551EC54-4589-AE62-AEAF-62B5D93B82B8}"/>
                </a:ext>
              </a:extLst>
            </p:cNvPr>
            <p:cNvSpPr txBox="1"/>
            <p:nvPr/>
          </p:nvSpPr>
          <p:spPr>
            <a:xfrm>
              <a:off x="5860616" y="5884172"/>
              <a:ext cx="1495782" cy="220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731" b="1" dirty="0"/>
                <a:t>▶ 동북선 전차선 레일</a:t>
              </a:r>
            </a:p>
          </p:txBody>
        </p:sp>
        <p:pic>
          <p:nvPicPr>
            <p:cNvPr id="34" name="그림 33">
              <a:extLst>
                <a:ext uri="{FF2B5EF4-FFF2-40B4-BE49-F238E27FC236}">
                  <a16:creationId xmlns:a16="http://schemas.microsoft.com/office/drawing/2014/main" id="{536C6EEA-C9B7-301E-7143-9A7419C97C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6743" y="6115004"/>
              <a:ext cx="1303656" cy="235385"/>
            </a:xfrm>
            <a:prstGeom prst="rect">
              <a:avLst/>
            </a:prstGeom>
          </p:spPr>
        </p:pic>
        <p:sp>
          <p:nvSpPr>
            <p:cNvPr id="37" name="TextBox 75">
              <a:extLst>
                <a:ext uri="{FF2B5EF4-FFF2-40B4-BE49-F238E27FC236}">
                  <a16:creationId xmlns:a16="http://schemas.microsoft.com/office/drawing/2014/main" id="{315C1189-8170-CCC8-E9F3-607846BAEE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82062" y="3512418"/>
              <a:ext cx="974337" cy="252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50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731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▶ </a:t>
              </a:r>
              <a:r>
                <a:rPr lang="en-US" altLang="ko-KR" sz="731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AL </a:t>
              </a:r>
              <a:r>
                <a:rPr lang="ko-KR" altLang="en-US" sz="731" b="1" dirty="0" err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압출품</a:t>
              </a:r>
              <a:endParaRPr lang="en-US" altLang="ko-KR" sz="731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83FAE29C-16CA-198D-59CB-CDED7384D7B5}"/>
              </a:ext>
            </a:extLst>
          </p:cNvPr>
          <p:cNvGrpSpPr/>
          <p:nvPr/>
        </p:nvGrpSpPr>
        <p:grpSpPr>
          <a:xfrm>
            <a:off x="431190" y="1381506"/>
            <a:ext cx="2359125" cy="4627408"/>
            <a:chOff x="8488531" y="1471570"/>
            <a:chExt cx="2903538" cy="4976356"/>
          </a:xfrm>
        </p:grpSpPr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BA12928B-C228-3065-402A-D19E3353015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993" t="10905" r="4874" b="10095"/>
            <a:stretch>
              <a:fillRect/>
            </a:stretch>
          </p:blipFill>
          <p:spPr>
            <a:xfrm>
              <a:off x="9425865" y="1625269"/>
              <a:ext cx="974336" cy="181290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" name="그림 59">
              <a:extLst>
                <a:ext uri="{FF2B5EF4-FFF2-40B4-BE49-F238E27FC236}">
                  <a16:creationId xmlns:a16="http://schemas.microsoft.com/office/drawing/2014/main" id="{48EBB0DD-0E43-9950-1FBB-D6199A8AC03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54579" y="4594265"/>
              <a:ext cx="2074137" cy="977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964A1EB9-570C-5936-59A3-803BF754E6B5}"/>
                </a:ext>
              </a:extLst>
            </p:cNvPr>
            <p:cNvSpPr/>
            <p:nvPr/>
          </p:nvSpPr>
          <p:spPr>
            <a:xfrm>
              <a:off x="9108092" y="4602181"/>
              <a:ext cx="317774" cy="32829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>
              <a:extLst>
                <a:ext uri="{FF2B5EF4-FFF2-40B4-BE49-F238E27FC236}">
                  <a16:creationId xmlns:a16="http://schemas.microsoft.com/office/drawing/2014/main" id="{D8293B7B-0B16-9270-4054-7553BB4F9F71}"/>
                </a:ext>
              </a:extLst>
            </p:cNvPr>
            <p:cNvSpPr/>
            <p:nvPr/>
          </p:nvSpPr>
          <p:spPr>
            <a:xfrm>
              <a:off x="9361622" y="5082871"/>
              <a:ext cx="317774" cy="32829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A924BB63-220D-E4A7-2C6D-AC4A04CF388B}"/>
                </a:ext>
              </a:extLst>
            </p:cNvPr>
            <p:cNvSpPr/>
            <p:nvPr/>
          </p:nvSpPr>
          <p:spPr>
            <a:xfrm>
              <a:off x="10018404" y="4706562"/>
              <a:ext cx="317774" cy="32829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44F3CF52-AB40-FB86-770F-0FEC9114B2BD}"/>
                </a:ext>
              </a:extLst>
            </p:cNvPr>
            <p:cNvSpPr/>
            <p:nvPr/>
          </p:nvSpPr>
          <p:spPr>
            <a:xfrm>
              <a:off x="10348935" y="5189625"/>
              <a:ext cx="317774" cy="32829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모서리가 둥근 직사각형 122">
              <a:extLst>
                <a:ext uri="{FF2B5EF4-FFF2-40B4-BE49-F238E27FC236}">
                  <a16:creationId xmlns:a16="http://schemas.microsoft.com/office/drawing/2014/main" id="{5294FD18-0198-858E-854A-B3D6DC5554C3}"/>
                </a:ext>
              </a:extLst>
            </p:cNvPr>
            <p:cNvSpPr/>
            <p:nvPr/>
          </p:nvSpPr>
          <p:spPr bwMode="auto">
            <a:xfrm>
              <a:off x="8488531" y="1471570"/>
              <a:ext cx="2903538" cy="4976356"/>
            </a:xfrm>
            <a:prstGeom prst="roundRect">
              <a:avLst>
                <a:gd name="adj" fmla="val 10910"/>
              </a:avLst>
            </a:prstGeom>
            <a:noFill/>
            <a:ln w="19050">
              <a:solidFill>
                <a:schemeClr val="tx2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dirty="0"/>
            </a:p>
          </p:txBody>
        </p:sp>
        <p:sp>
          <p:nvSpPr>
            <p:cNvPr id="32" name="화살표: 오른쪽 31">
              <a:extLst>
                <a:ext uri="{FF2B5EF4-FFF2-40B4-BE49-F238E27FC236}">
                  <a16:creationId xmlns:a16="http://schemas.microsoft.com/office/drawing/2014/main" id="{CBF20453-8F6B-546A-175A-ABBB8527DF20}"/>
                </a:ext>
              </a:extLst>
            </p:cNvPr>
            <p:cNvSpPr/>
            <p:nvPr/>
          </p:nvSpPr>
          <p:spPr>
            <a:xfrm rot="5400000">
              <a:off x="9662927" y="3874609"/>
              <a:ext cx="457438" cy="163295"/>
            </a:xfrm>
            <a:prstGeom prst="rightArrow">
              <a:avLst/>
            </a:prstGeom>
            <a:solidFill>
              <a:srgbClr val="E9E9E9"/>
            </a:solidFill>
            <a:ln>
              <a:solidFill>
                <a:schemeClr val="tx1"/>
              </a:solidFill>
            </a:ln>
            <a:effectLst>
              <a:glow rad="101600">
                <a:srgbClr val="00206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TextBox 75">
              <a:extLst>
                <a:ext uri="{FF2B5EF4-FFF2-40B4-BE49-F238E27FC236}">
                  <a16:creationId xmlns:a16="http://schemas.microsoft.com/office/drawing/2014/main" id="{DE924EFE-6B93-D21B-C94A-DDD6EF346C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78428" y="5734524"/>
              <a:ext cx="1917792" cy="252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50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731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▶ 전기차 화재방지 수조 프레임</a:t>
              </a:r>
              <a:endParaRPr lang="en-US" altLang="ko-KR" sz="731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36" name="그림 35">
              <a:extLst>
                <a:ext uri="{FF2B5EF4-FFF2-40B4-BE49-F238E27FC236}">
                  <a16:creationId xmlns:a16="http://schemas.microsoft.com/office/drawing/2014/main" id="{C981F1CC-54A0-C747-3485-BD21D89F5A1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12" t="16331" r="3679" b="15854"/>
            <a:stretch>
              <a:fillRect/>
            </a:stretch>
          </p:blipFill>
          <p:spPr>
            <a:xfrm>
              <a:off x="9528010" y="5961719"/>
              <a:ext cx="1400706" cy="255696"/>
            </a:xfrm>
            <a:prstGeom prst="rect">
              <a:avLst/>
            </a:prstGeom>
          </p:spPr>
        </p:pic>
        <p:sp>
          <p:nvSpPr>
            <p:cNvPr id="38" name="TextBox 75">
              <a:extLst>
                <a:ext uri="{FF2B5EF4-FFF2-40B4-BE49-F238E27FC236}">
                  <a16:creationId xmlns:a16="http://schemas.microsoft.com/office/drawing/2014/main" id="{ED7BB9CB-301B-5B8D-EB3A-E80EF2A2D8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215561" y="3519695"/>
              <a:ext cx="974336" cy="2202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50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731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▶ </a:t>
              </a:r>
              <a:r>
                <a:rPr lang="en-US" altLang="ko-KR" sz="731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AL </a:t>
              </a:r>
              <a:r>
                <a:rPr lang="ko-KR" altLang="en-US" sz="731" b="1" dirty="0" err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압출품</a:t>
              </a:r>
              <a:endParaRPr lang="en-US" altLang="ko-KR" sz="731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A378E465-E8F8-6F4C-C75A-2985D28A3BF0}"/>
              </a:ext>
            </a:extLst>
          </p:cNvPr>
          <p:cNvGrpSpPr/>
          <p:nvPr/>
        </p:nvGrpSpPr>
        <p:grpSpPr>
          <a:xfrm>
            <a:off x="3780797" y="1407356"/>
            <a:ext cx="2580120" cy="4601558"/>
            <a:chOff x="3785209" y="1902873"/>
            <a:chExt cx="2580120" cy="4043288"/>
          </a:xfrm>
        </p:grpSpPr>
        <p:grpSp>
          <p:nvGrpSpPr>
            <p:cNvPr id="42" name="그룹 41">
              <a:extLst>
                <a:ext uri="{FF2B5EF4-FFF2-40B4-BE49-F238E27FC236}">
                  <a16:creationId xmlns:a16="http://schemas.microsoft.com/office/drawing/2014/main" id="{2B6A4ECE-1208-1D77-52FA-0BA0840E2258}"/>
                </a:ext>
              </a:extLst>
            </p:cNvPr>
            <p:cNvGrpSpPr/>
            <p:nvPr/>
          </p:nvGrpSpPr>
          <p:grpSpPr>
            <a:xfrm>
              <a:off x="3785209" y="1902873"/>
              <a:ext cx="2580120" cy="4043288"/>
              <a:chOff x="4644231" y="1624347"/>
              <a:chExt cx="3175532" cy="4976356"/>
            </a:xfrm>
          </p:grpSpPr>
          <p:grpSp>
            <p:nvGrpSpPr>
              <p:cNvPr id="41" name="그룹 40">
                <a:extLst>
                  <a:ext uri="{FF2B5EF4-FFF2-40B4-BE49-F238E27FC236}">
                    <a16:creationId xmlns:a16="http://schemas.microsoft.com/office/drawing/2014/main" id="{365CB863-3F80-FE8E-0E17-F2FE5CAD1788}"/>
                  </a:ext>
                </a:extLst>
              </p:cNvPr>
              <p:cNvGrpSpPr/>
              <p:nvPr/>
            </p:nvGrpSpPr>
            <p:grpSpPr>
              <a:xfrm>
                <a:off x="4644231" y="1624347"/>
                <a:ext cx="2903538" cy="4976356"/>
                <a:chOff x="411162" y="1554992"/>
                <a:chExt cx="2903538" cy="4976356"/>
              </a:xfrm>
            </p:grpSpPr>
            <p:sp>
              <p:nvSpPr>
                <p:cNvPr id="8" name="모서리가 둥근 직사각형 122">
                  <a:extLst>
                    <a:ext uri="{FF2B5EF4-FFF2-40B4-BE49-F238E27FC236}">
                      <a16:creationId xmlns:a16="http://schemas.microsoft.com/office/drawing/2014/main" id="{8986256C-700D-9E40-64EB-04EAE7B3DB70}"/>
                    </a:ext>
                  </a:extLst>
                </p:cNvPr>
                <p:cNvSpPr/>
                <p:nvPr/>
              </p:nvSpPr>
              <p:spPr bwMode="auto">
                <a:xfrm>
                  <a:off x="411162" y="1554992"/>
                  <a:ext cx="2903538" cy="4976356"/>
                </a:xfrm>
                <a:prstGeom prst="roundRect">
                  <a:avLst>
                    <a:gd name="adj" fmla="val 10910"/>
                  </a:avLst>
                </a:prstGeom>
                <a:noFill/>
                <a:ln w="19050">
                  <a:solidFill>
                    <a:schemeClr val="tx2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latinLnBrk="1" hangingPunct="1">
                    <a:defRPr/>
                  </a:pPr>
                  <a:endParaRPr lang="ko-KR" altLang="en-US" dirty="0"/>
                </a:p>
              </p:txBody>
            </p:sp>
            <p:pic>
              <p:nvPicPr>
                <p:cNvPr id="9" name="그림 8">
                  <a:extLst>
                    <a:ext uri="{FF2B5EF4-FFF2-40B4-BE49-F238E27FC236}">
                      <a16:creationId xmlns:a16="http://schemas.microsoft.com/office/drawing/2014/main" id="{50D239C5-9E83-DEAE-A78A-D2446A6E65A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089" t="55217" r="5954" b="18737"/>
                <a:stretch>
                  <a:fillRect/>
                </a:stretch>
              </p:blipFill>
              <p:spPr>
                <a:xfrm>
                  <a:off x="651711" y="2147376"/>
                  <a:ext cx="2509652" cy="992246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  <p:sp>
              <p:nvSpPr>
                <p:cNvPr id="11" name="TextBox 75">
                  <a:extLst>
                    <a:ext uri="{FF2B5EF4-FFF2-40B4-BE49-F238E27FC236}">
                      <a16:creationId xmlns:a16="http://schemas.microsoft.com/office/drawing/2014/main" id="{A2481D9F-DA94-2A7B-CF09-6AB088F0453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583788" y="3217044"/>
                  <a:ext cx="1243311" cy="25206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latinLnBrk="1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500">
                      <a:solidFill>
                        <a:schemeClr val="tx1"/>
                      </a:solidFill>
                      <a:latin typeface="HY견고딕" panose="02030600000101010101" pitchFamily="18" charset="-127"/>
                      <a:ea typeface="HY견고딕" panose="02030600000101010101" pitchFamily="18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>
                      <a:solidFill>
                        <a:schemeClr val="tx1"/>
                      </a:solidFill>
                      <a:latin typeface="HY견고딕" panose="02030600000101010101" pitchFamily="18" charset="-127"/>
                      <a:ea typeface="HY견고딕" panose="02030600000101010101" pitchFamily="18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HY견고딕" panose="02030600000101010101" pitchFamily="18" charset="-127"/>
                      <a:ea typeface="HY견고딕" panose="02030600000101010101" pitchFamily="18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>
                      <a:solidFill>
                        <a:schemeClr val="tx1"/>
                      </a:solidFill>
                      <a:latin typeface="HY견고딕" panose="02030600000101010101" pitchFamily="18" charset="-127"/>
                      <a:ea typeface="HY견고딕" panose="02030600000101010101" pitchFamily="18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>
                      <a:solidFill>
                        <a:schemeClr val="tx1"/>
                      </a:solidFill>
                      <a:latin typeface="HY견고딕" panose="02030600000101010101" pitchFamily="18" charset="-127"/>
                      <a:ea typeface="HY견고딕" panose="02030600000101010101" pitchFamily="18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>
                      <a:solidFill>
                        <a:schemeClr val="tx1"/>
                      </a:solidFill>
                      <a:latin typeface="HY견고딕" panose="02030600000101010101" pitchFamily="18" charset="-127"/>
                      <a:ea typeface="HY견고딕" panose="02030600000101010101" pitchFamily="18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>
                      <a:solidFill>
                        <a:schemeClr val="tx1"/>
                      </a:solidFill>
                      <a:latin typeface="HY견고딕" panose="02030600000101010101" pitchFamily="18" charset="-127"/>
                      <a:ea typeface="HY견고딕" panose="02030600000101010101" pitchFamily="18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>
                      <a:solidFill>
                        <a:schemeClr val="tx1"/>
                      </a:solidFill>
                      <a:latin typeface="HY견고딕" panose="02030600000101010101" pitchFamily="18" charset="-127"/>
                      <a:ea typeface="HY견고딕" panose="02030600000101010101" pitchFamily="18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>
                      <a:solidFill>
                        <a:schemeClr val="tx1"/>
                      </a:solidFill>
                      <a:latin typeface="HY견고딕" panose="02030600000101010101" pitchFamily="18" charset="-127"/>
                      <a:ea typeface="HY견고딕" panose="02030600000101010101" pitchFamily="18" charset="-127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ko-KR" altLang="en-US" sz="731" b="1" dirty="0">
                      <a:latin typeface="맑은 고딕" panose="020B0503020000020004" pitchFamily="50" charset="-127"/>
                      <a:ea typeface="맑은 고딕" panose="020B0503020000020004" pitchFamily="50" charset="-127"/>
                    </a:rPr>
                    <a:t>▶ </a:t>
                  </a:r>
                  <a:r>
                    <a:rPr lang="en-US" altLang="ko-KR" sz="731" b="1" dirty="0">
                      <a:latin typeface="맑은 고딕" panose="020B0503020000020004" pitchFamily="50" charset="-127"/>
                      <a:ea typeface="맑은 고딕" panose="020B0503020000020004" pitchFamily="50" charset="-127"/>
                    </a:rPr>
                    <a:t>AL </a:t>
                  </a:r>
                  <a:r>
                    <a:rPr lang="ko-KR" altLang="en-US" sz="731" b="1" dirty="0" err="1">
                      <a:latin typeface="맑은 고딕" panose="020B0503020000020004" pitchFamily="50" charset="-127"/>
                      <a:ea typeface="맑은 고딕" panose="020B0503020000020004" pitchFamily="50" charset="-127"/>
                    </a:rPr>
                    <a:t>압출품</a:t>
                  </a:r>
                  <a:endParaRPr lang="en-US" altLang="ko-KR" sz="731" b="1" dirty="0"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pic>
              <p:nvPicPr>
                <p:cNvPr id="13" name="그림 12">
                  <a:extLst>
                    <a:ext uri="{FF2B5EF4-FFF2-40B4-BE49-F238E27FC236}">
                      <a16:creationId xmlns:a16="http://schemas.microsoft.com/office/drawing/2014/main" id="{CE66F0CD-3327-C155-B0B6-BE5D989901B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51711" y="4414738"/>
                  <a:ext cx="2509652" cy="1469434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  <p:sp>
              <p:nvSpPr>
                <p:cNvPr id="14" name="타원 13">
                  <a:extLst>
                    <a:ext uri="{FF2B5EF4-FFF2-40B4-BE49-F238E27FC236}">
                      <a16:creationId xmlns:a16="http://schemas.microsoft.com/office/drawing/2014/main" id="{194EC619-C5BF-233B-CEB1-772EEE4908D5}"/>
                    </a:ext>
                  </a:extLst>
                </p:cNvPr>
                <p:cNvSpPr/>
                <p:nvPr/>
              </p:nvSpPr>
              <p:spPr>
                <a:xfrm>
                  <a:off x="492897" y="4174075"/>
                  <a:ext cx="805962" cy="832015"/>
                </a:xfrm>
                <a:prstGeom prst="ellipse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5" name="타원 14">
                  <a:extLst>
                    <a:ext uri="{FF2B5EF4-FFF2-40B4-BE49-F238E27FC236}">
                      <a16:creationId xmlns:a16="http://schemas.microsoft.com/office/drawing/2014/main" id="{5E1CECCC-8913-62EA-C141-3ACC4AAC0343}"/>
                    </a:ext>
                  </a:extLst>
                </p:cNvPr>
                <p:cNvSpPr/>
                <p:nvPr/>
              </p:nvSpPr>
              <p:spPr>
                <a:xfrm>
                  <a:off x="2355401" y="4822884"/>
                  <a:ext cx="805962" cy="832015"/>
                </a:xfrm>
                <a:prstGeom prst="ellipse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pic>
              <p:nvPicPr>
                <p:cNvPr id="28" name="그림 27">
                  <a:extLst>
                    <a:ext uri="{FF2B5EF4-FFF2-40B4-BE49-F238E27FC236}">
                      <a16:creationId xmlns:a16="http://schemas.microsoft.com/office/drawing/2014/main" id="{0518FD82-6680-4E99-28B8-85BB56B3671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583789" y="6153437"/>
                  <a:ext cx="1572083" cy="306810"/>
                </a:xfrm>
                <a:prstGeom prst="rect">
                  <a:avLst/>
                </a:prstGeom>
              </p:spPr>
            </p:pic>
          </p:grp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AD5EE3D-E871-4E62-85AB-A24557700E04}"/>
                  </a:ext>
                </a:extLst>
              </p:cNvPr>
              <p:cNvSpPr txBox="1"/>
              <p:nvPr/>
            </p:nvSpPr>
            <p:spPr>
              <a:xfrm>
                <a:off x="6641594" y="6046282"/>
                <a:ext cx="1178169" cy="2520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731" b="1" dirty="0"/>
                  <a:t>▶ 사다리차</a:t>
                </a:r>
              </a:p>
            </p:txBody>
          </p:sp>
        </p:grpSp>
        <p:sp>
          <p:nvSpPr>
            <p:cNvPr id="2" name="화살표: 오른쪽 1">
              <a:extLst>
                <a:ext uri="{FF2B5EF4-FFF2-40B4-BE49-F238E27FC236}">
                  <a16:creationId xmlns:a16="http://schemas.microsoft.com/office/drawing/2014/main" id="{38E3570D-2315-78A4-7E8C-328D199CE592}"/>
                </a:ext>
              </a:extLst>
            </p:cNvPr>
            <p:cNvSpPr/>
            <p:nvPr/>
          </p:nvSpPr>
          <p:spPr>
            <a:xfrm rot="5400000">
              <a:off x="4767165" y="3764960"/>
              <a:ext cx="371668" cy="132677"/>
            </a:xfrm>
            <a:prstGeom prst="rightArrow">
              <a:avLst/>
            </a:prstGeom>
            <a:solidFill>
              <a:srgbClr val="E9E9E9"/>
            </a:solidFill>
            <a:ln>
              <a:solidFill>
                <a:schemeClr val="tx1"/>
              </a:solidFill>
            </a:ln>
            <a:effectLst>
              <a:glow rad="101600">
                <a:srgbClr val="00206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" name="TextBox 74">
            <a:extLst>
              <a:ext uri="{FF2B5EF4-FFF2-40B4-BE49-F238E27FC236}">
                <a16:creationId xmlns:a16="http://schemas.microsoft.com/office/drawing/2014/main" id="{644B08A3-69F3-A7BD-DCC9-FF939D7085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209" y="695635"/>
            <a:ext cx="449675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1800" b="1" dirty="0">
                <a:latin typeface="HY목각파임B" panose="02030600000101010101" pitchFamily="18" charset="-127"/>
                <a:ea typeface="HY목각파임B" panose="02030600000101010101" pitchFamily="18" charset="-127"/>
              </a:rPr>
              <a:t>◆ 자동차</a:t>
            </a:r>
            <a:r>
              <a:rPr lang="en-US" altLang="ko-KR" sz="1800" b="1" dirty="0">
                <a:latin typeface="HY목각파임B" panose="02030600000101010101" pitchFamily="18" charset="-127"/>
                <a:ea typeface="HY목각파임B" panose="02030600000101010101" pitchFamily="18" charset="-127"/>
              </a:rPr>
              <a:t>,</a:t>
            </a:r>
            <a:r>
              <a:rPr lang="ko-KR" altLang="en-US" sz="1800" b="1" dirty="0">
                <a:latin typeface="HY목각파임B" panose="02030600000101010101" pitchFamily="18" charset="-127"/>
                <a:ea typeface="HY목각파임B" panose="02030600000101010101" pitchFamily="18" charset="-127"/>
              </a:rPr>
              <a:t> 특장차</a:t>
            </a:r>
            <a:r>
              <a:rPr lang="en-US" altLang="ko-KR" sz="1800" b="1" dirty="0">
                <a:latin typeface="HY목각파임B" panose="02030600000101010101" pitchFamily="18" charset="-127"/>
                <a:ea typeface="HY목각파임B" panose="02030600000101010101" pitchFamily="18" charset="-127"/>
              </a:rPr>
              <a:t>(</a:t>
            </a:r>
            <a:r>
              <a:rPr lang="ko-KR" altLang="en-US" sz="1800" b="1" dirty="0">
                <a:latin typeface="HY목각파임B" panose="02030600000101010101" pitchFamily="18" charset="-127"/>
                <a:ea typeface="HY목각파임B" panose="02030600000101010101" pitchFamily="18" charset="-127"/>
              </a:rPr>
              <a:t>사다리차</a:t>
            </a:r>
            <a:r>
              <a:rPr lang="en-US" altLang="ko-KR" sz="1800" b="1" dirty="0">
                <a:latin typeface="HY목각파임B" panose="02030600000101010101" pitchFamily="18" charset="-127"/>
                <a:ea typeface="HY목각파임B" panose="02030600000101010101" pitchFamily="18" charset="-127"/>
              </a:rPr>
              <a:t>) </a:t>
            </a:r>
            <a:r>
              <a:rPr lang="ko-KR" altLang="en-US" sz="1800" b="1" dirty="0">
                <a:latin typeface="HY목각파임B" panose="02030600000101010101" pitchFamily="18" charset="-127"/>
                <a:ea typeface="HY목각파임B" panose="02030600000101010101" pitchFamily="18" charset="-127"/>
              </a:rPr>
              <a:t>및 철도 분야</a:t>
            </a:r>
            <a:endParaRPr lang="en-US" altLang="ko-KR" sz="1800" b="1" dirty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9A9DDFB-F4EA-11FF-60DA-13C3FD3C11D1}"/>
              </a:ext>
            </a:extLst>
          </p:cNvPr>
          <p:cNvSpPr txBox="1"/>
          <p:nvPr/>
        </p:nvSpPr>
        <p:spPr>
          <a:xfrm>
            <a:off x="241210" y="126407"/>
            <a:ext cx="2400016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b="1" dirty="0">
                <a:latin typeface="+mn-lt"/>
                <a:ea typeface="+mn-ea"/>
              </a:rPr>
              <a:t>3. </a:t>
            </a:r>
            <a:r>
              <a:rPr lang="ko-KR" altLang="en-US" sz="2400" b="1" dirty="0">
                <a:latin typeface="+mn-lt"/>
                <a:ea typeface="+mn-ea"/>
              </a:rPr>
              <a:t>사업 분야 </a:t>
            </a:r>
            <a:r>
              <a:rPr lang="en-US" altLang="ko-KR" sz="2400" b="1" dirty="0">
                <a:latin typeface="+mn-lt"/>
                <a:ea typeface="+mn-ea"/>
              </a:rPr>
              <a:t>(3)</a:t>
            </a:r>
            <a:endParaRPr lang="ko-KR" altLang="en-US" sz="2400" b="1" dirty="0">
              <a:latin typeface="+mn-lt"/>
              <a:ea typeface="+mn-ea"/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DBC3D14A-0F86-AD19-3F6E-FA6C3F3DA7D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132" y="262100"/>
            <a:ext cx="2398012" cy="326120"/>
          </a:xfrm>
          <a:prstGeom prst="rect">
            <a:avLst/>
          </a:prstGeom>
        </p:spPr>
      </p:pic>
      <p:sp>
        <p:nvSpPr>
          <p:cNvPr id="33" name="Rectangle 6">
            <a:extLst>
              <a:ext uri="{FF2B5EF4-FFF2-40B4-BE49-F238E27FC236}">
                <a16:creationId xmlns:a16="http://schemas.microsoft.com/office/drawing/2014/main" id="{3A177FC7-615C-CADC-1D05-38FD847270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210" y="588072"/>
            <a:ext cx="9500607" cy="103734"/>
          </a:xfrm>
          <a:prstGeom prst="rect">
            <a:avLst/>
          </a:prstGeom>
          <a:solidFill>
            <a:srgbClr val="266195"/>
          </a:solidFill>
          <a:ln>
            <a:noFill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951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573368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3B1D9-E3CE-C2A5-7579-FB264ABC2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화살표: 오른쪽 13">
            <a:extLst>
              <a:ext uri="{FF2B5EF4-FFF2-40B4-BE49-F238E27FC236}">
                <a16:creationId xmlns:a16="http://schemas.microsoft.com/office/drawing/2014/main" id="{784BF81A-0458-066A-BB62-396B10A437E1}"/>
              </a:ext>
            </a:extLst>
          </p:cNvPr>
          <p:cNvSpPr/>
          <p:nvPr/>
        </p:nvSpPr>
        <p:spPr>
          <a:xfrm>
            <a:off x="4755880" y="3366689"/>
            <a:ext cx="471265" cy="356108"/>
          </a:xfrm>
          <a:prstGeom prst="rightArrow">
            <a:avLst/>
          </a:prstGeom>
          <a:solidFill>
            <a:srgbClr val="E9E9E9"/>
          </a:solidFill>
          <a:ln>
            <a:solidFill>
              <a:schemeClr val="tx1"/>
            </a:solidFill>
          </a:ln>
          <a:effectLst>
            <a:glow rad="101600">
              <a:srgbClr val="002060">
                <a:alpha val="60000"/>
              </a:srgb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F1FE9801-A2BF-B810-CABA-7D6A2FDB97C1}"/>
              </a:ext>
            </a:extLst>
          </p:cNvPr>
          <p:cNvGrpSpPr/>
          <p:nvPr/>
        </p:nvGrpSpPr>
        <p:grpSpPr>
          <a:xfrm>
            <a:off x="5366745" y="1554254"/>
            <a:ext cx="4169141" cy="4141152"/>
            <a:chOff x="6834568" y="1554992"/>
            <a:chExt cx="5155347" cy="4976356"/>
          </a:xfrm>
        </p:grpSpPr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A1ED839C-133A-FA77-3092-62CC4FF29A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12243" y="2966171"/>
              <a:ext cx="2332388" cy="1363666"/>
            </a:xfrm>
            <a:prstGeom prst="rect">
              <a:avLst/>
            </a:prstGeom>
          </p:spPr>
        </p:pic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5D13C72B-7948-D15F-AC0B-B085023099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25023" y="1801224"/>
              <a:ext cx="1941937" cy="1482934"/>
            </a:xfrm>
            <a:prstGeom prst="rect">
              <a:avLst/>
            </a:prstGeom>
          </p:spPr>
        </p:pic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4880971E-5814-C65E-741E-D54EF9AE87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20" t="6002" r="4061" b="11356"/>
            <a:stretch>
              <a:fillRect/>
            </a:stretch>
          </p:blipFill>
          <p:spPr>
            <a:xfrm>
              <a:off x="7512826" y="4144018"/>
              <a:ext cx="2166329" cy="1460657"/>
            </a:xfrm>
            <a:prstGeom prst="rect">
              <a:avLst/>
            </a:prstGeom>
          </p:spPr>
        </p:pic>
        <p:sp>
          <p:nvSpPr>
            <p:cNvPr id="15" name="모서리가 둥근 직사각형 122">
              <a:extLst>
                <a:ext uri="{FF2B5EF4-FFF2-40B4-BE49-F238E27FC236}">
                  <a16:creationId xmlns:a16="http://schemas.microsoft.com/office/drawing/2014/main" id="{85A04B0A-63D1-749F-8BC4-B3B81EAC868F}"/>
                </a:ext>
              </a:extLst>
            </p:cNvPr>
            <p:cNvSpPr/>
            <p:nvPr/>
          </p:nvSpPr>
          <p:spPr bwMode="auto">
            <a:xfrm>
              <a:off x="6834568" y="1554992"/>
              <a:ext cx="5155347" cy="4976356"/>
            </a:xfrm>
            <a:prstGeom prst="roundRect">
              <a:avLst>
                <a:gd name="adj" fmla="val 10910"/>
              </a:avLst>
            </a:prstGeom>
            <a:noFill/>
            <a:ln w="19050">
              <a:solidFill>
                <a:schemeClr val="tx2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dirty="0"/>
            </a:p>
          </p:txBody>
        </p:sp>
        <p:sp>
          <p:nvSpPr>
            <p:cNvPr id="16" name="TextBox 75">
              <a:extLst>
                <a:ext uri="{FF2B5EF4-FFF2-40B4-BE49-F238E27FC236}">
                  <a16:creationId xmlns:a16="http://schemas.microsoft.com/office/drawing/2014/main" id="{F9BC0833-162F-FDB2-0820-6120602C14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75610" y="3340456"/>
              <a:ext cx="1158520" cy="252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50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731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▶ 산업용 모터</a:t>
              </a:r>
              <a:endParaRPr lang="en-US" altLang="ko-KR" sz="731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B98AF012-F701-5035-C7F6-A90088AFBE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25023" y="3622660"/>
              <a:ext cx="1941937" cy="324271"/>
            </a:xfrm>
            <a:prstGeom prst="rect">
              <a:avLst/>
            </a:prstGeom>
          </p:spPr>
        </p:pic>
        <p:sp>
          <p:nvSpPr>
            <p:cNvPr id="18" name="TextBox 75">
              <a:extLst>
                <a:ext uri="{FF2B5EF4-FFF2-40B4-BE49-F238E27FC236}">
                  <a16:creationId xmlns:a16="http://schemas.microsoft.com/office/drawing/2014/main" id="{B5429988-AAB7-46D9-CD58-16DB22F1D3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80182" y="4329838"/>
              <a:ext cx="1046872" cy="252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50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731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▶ 버스승강장</a:t>
              </a:r>
              <a:endParaRPr lang="en-US" altLang="ko-KR" sz="731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9" name="TextBox 75">
              <a:extLst>
                <a:ext uri="{FF2B5EF4-FFF2-40B4-BE49-F238E27FC236}">
                  <a16:creationId xmlns:a16="http://schemas.microsoft.com/office/drawing/2014/main" id="{21CF7F59-386A-558C-B0DC-5CF63E41A8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3285" y="5604674"/>
              <a:ext cx="1115431" cy="252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50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731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▶ 마트 계산대</a:t>
              </a:r>
              <a:endParaRPr lang="en-US" altLang="ko-KR" sz="731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B0E8051F-315D-145C-528B-7277CD6BB95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03533" y="4568276"/>
              <a:ext cx="680307" cy="734732"/>
            </a:xfrm>
            <a:prstGeom prst="rect">
              <a:avLst/>
            </a:prstGeom>
          </p:spPr>
        </p:pic>
        <p:pic>
          <p:nvPicPr>
            <p:cNvPr id="22" name="그림 21">
              <a:extLst>
                <a:ext uri="{FF2B5EF4-FFF2-40B4-BE49-F238E27FC236}">
                  <a16:creationId xmlns:a16="http://schemas.microsoft.com/office/drawing/2014/main" id="{26CE7746-47A0-C813-B03A-3F8E0E67121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23642" y="5801762"/>
              <a:ext cx="1743318" cy="304843"/>
            </a:xfrm>
            <a:prstGeom prst="rect">
              <a:avLst/>
            </a:prstGeom>
          </p:spPr>
        </p:pic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3191467F-1209-1A15-4485-4F6FD45481C3}"/>
              </a:ext>
            </a:extLst>
          </p:cNvPr>
          <p:cNvGrpSpPr/>
          <p:nvPr/>
        </p:nvGrpSpPr>
        <p:grpSpPr>
          <a:xfrm>
            <a:off x="467466" y="1554254"/>
            <a:ext cx="4081061" cy="4141152"/>
            <a:chOff x="878697" y="2436033"/>
            <a:chExt cx="3105111" cy="3050383"/>
          </a:xfrm>
        </p:grpSpPr>
        <p:pic>
          <p:nvPicPr>
            <p:cNvPr id="8" name="Picture 7" descr="http://www.globalwindow.org/images/upload/borawebedit/2013/10/11/46240/EMB000013d06c88.jpg">
              <a:extLst>
                <a:ext uri="{FF2B5EF4-FFF2-40B4-BE49-F238E27FC236}">
                  <a16:creationId xmlns:a16="http://schemas.microsoft.com/office/drawing/2014/main" id="{EA8B2226-736A-8C7B-8E1C-1E63C36EC0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91237" y="3215643"/>
              <a:ext cx="1323391" cy="1274921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모서리가 둥근 직사각형 122">
              <a:extLst>
                <a:ext uri="{FF2B5EF4-FFF2-40B4-BE49-F238E27FC236}">
                  <a16:creationId xmlns:a16="http://schemas.microsoft.com/office/drawing/2014/main" id="{7CAF7927-A20F-FCFC-1915-9763914BB2EF}"/>
                </a:ext>
              </a:extLst>
            </p:cNvPr>
            <p:cNvSpPr/>
            <p:nvPr/>
          </p:nvSpPr>
          <p:spPr bwMode="auto">
            <a:xfrm>
              <a:off x="878697" y="2436033"/>
              <a:ext cx="3105111" cy="3050383"/>
            </a:xfrm>
            <a:prstGeom prst="roundRect">
              <a:avLst>
                <a:gd name="adj" fmla="val 10910"/>
              </a:avLst>
            </a:prstGeom>
            <a:noFill/>
            <a:ln w="19050">
              <a:solidFill>
                <a:schemeClr val="tx2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dirty="0"/>
            </a:p>
          </p:txBody>
        </p:sp>
        <p:sp>
          <p:nvSpPr>
            <p:cNvPr id="13" name="TextBox 75">
              <a:extLst>
                <a:ext uri="{FF2B5EF4-FFF2-40B4-BE49-F238E27FC236}">
                  <a16:creationId xmlns:a16="http://schemas.microsoft.com/office/drawing/2014/main" id="{41F7DF64-DD61-5F83-5CCB-B15292D145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31246" y="4575815"/>
              <a:ext cx="825052" cy="2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50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731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▶ </a:t>
              </a:r>
              <a:r>
                <a:rPr lang="en-US" altLang="ko-KR" sz="731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AL </a:t>
              </a:r>
              <a:r>
                <a:rPr lang="ko-KR" altLang="en-US" sz="731" b="1" dirty="0" err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압출품</a:t>
              </a:r>
              <a:endParaRPr lang="en-US" altLang="ko-KR" sz="731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E06067D1-100D-C0E6-BD59-F87FAF20EAD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81" t="4280" r="5976" b="4443"/>
            <a:stretch>
              <a:fillRect/>
            </a:stretch>
          </p:blipFill>
          <p:spPr>
            <a:xfrm>
              <a:off x="1038497" y="2626682"/>
              <a:ext cx="1210034" cy="110833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8358B662-C760-2C38-A94C-DB16996BC30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51" r="1675" b="2612"/>
            <a:stretch>
              <a:fillRect/>
            </a:stretch>
          </p:blipFill>
          <p:spPr>
            <a:xfrm>
              <a:off x="1282669" y="4013236"/>
              <a:ext cx="1010191" cy="112518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" name="TextBox 74">
            <a:extLst>
              <a:ext uri="{FF2B5EF4-FFF2-40B4-BE49-F238E27FC236}">
                <a16:creationId xmlns:a16="http://schemas.microsoft.com/office/drawing/2014/main" id="{ADF376E0-E0F1-1027-8671-F1E2E0A66F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209" y="695635"/>
            <a:ext cx="449675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1800" b="1" dirty="0">
                <a:latin typeface="HY목각파임B" panose="02030600000101010101" pitchFamily="18" charset="-127"/>
                <a:ea typeface="HY목각파임B" panose="02030600000101010101" pitchFamily="18" charset="-127"/>
              </a:rPr>
              <a:t>◆ 산업용 자재 분야</a:t>
            </a:r>
            <a:endParaRPr lang="en-US" altLang="ko-KR" sz="1800" b="1" dirty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89951E0-58B1-81B4-E5C1-70F08E02DF5A}"/>
              </a:ext>
            </a:extLst>
          </p:cNvPr>
          <p:cNvSpPr txBox="1"/>
          <p:nvPr/>
        </p:nvSpPr>
        <p:spPr>
          <a:xfrm>
            <a:off x="241210" y="126407"/>
            <a:ext cx="2400016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b="1" dirty="0">
                <a:latin typeface="+mn-lt"/>
                <a:ea typeface="+mn-ea"/>
              </a:rPr>
              <a:t>3. </a:t>
            </a:r>
            <a:r>
              <a:rPr lang="ko-KR" altLang="en-US" sz="2400" b="1" dirty="0">
                <a:latin typeface="+mn-lt"/>
                <a:ea typeface="+mn-ea"/>
              </a:rPr>
              <a:t>사업 분야 </a:t>
            </a:r>
            <a:r>
              <a:rPr lang="en-US" altLang="ko-KR" sz="2400" b="1" dirty="0">
                <a:latin typeface="+mn-lt"/>
                <a:ea typeface="+mn-ea"/>
              </a:rPr>
              <a:t>(4)</a:t>
            </a:r>
            <a:endParaRPr lang="ko-KR" altLang="en-US" sz="2400" b="1" dirty="0">
              <a:latin typeface="+mn-lt"/>
              <a:ea typeface="+mn-ea"/>
            </a:endParaRP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CEFCA2AA-ABF0-A06A-6DCA-C359672A79A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132" y="262100"/>
            <a:ext cx="2398012" cy="326120"/>
          </a:xfrm>
          <a:prstGeom prst="rect">
            <a:avLst/>
          </a:prstGeom>
        </p:spPr>
      </p:pic>
      <p:sp>
        <p:nvSpPr>
          <p:cNvPr id="26" name="Rectangle 6">
            <a:extLst>
              <a:ext uri="{FF2B5EF4-FFF2-40B4-BE49-F238E27FC236}">
                <a16:creationId xmlns:a16="http://schemas.microsoft.com/office/drawing/2014/main" id="{6F8063DA-9A3C-7C71-A5CE-C8E82717AA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210" y="588072"/>
            <a:ext cx="9500607" cy="103734"/>
          </a:xfrm>
          <a:prstGeom prst="rect">
            <a:avLst/>
          </a:prstGeom>
          <a:solidFill>
            <a:srgbClr val="266195"/>
          </a:solidFill>
          <a:ln>
            <a:noFill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951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665818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8475</TotalTime>
  <Words>656</Words>
  <Application>Microsoft Office PowerPoint</Application>
  <PresentationFormat>A4 용지(210x297mm)</PresentationFormat>
  <Paragraphs>180</Paragraphs>
  <Slides>15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22" baseType="lpstr">
      <vt:lpstr>맑은 고딕</vt:lpstr>
      <vt:lpstr>Arial</vt:lpstr>
      <vt:lpstr>Verdana</vt:lpstr>
      <vt:lpstr>HY궁서B</vt:lpstr>
      <vt:lpstr>HY목각파임B</vt:lpstr>
      <vt:lpstr>Artifakt Element Black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SHINYOUNG-MTS IND. CO., LTD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198</cp:revision>
  <cp:lastPrinted>2026-03-06T06:07:14Z</cp:lastPrinted>
  <dcterms:created xsi:type="dcterms:W3CDTF">2019-04-14T11:42:47Z</dcterms:created>
  <dcterms:modified xsi:type="dcterms:W3CDTF">2026-04-21T08:03:20Z</dcterms:modified>
</cp:coreProperties>
</file>